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7" r:id="rId2"/>
    <p:sldId id="256" r:id="rId3"/>
    <p:sldId id="270" r:id="rId4"/>
    <p:sldId id="273" r:id="rId5"/>
    <p:sldId id="263" r:id="rId6"/>
    <p:sldId id="259" r:id="rId7"/>
    <p:sldId id="272" r:id="rId8"/>
    <p:sldId id="275" r:id="rId9"/>
    <p:sldId id="276" r:id="rId10"/>
    <p:sldId id="277" r:id="rId11"/>
    <p:sldId id="279" r:id="rId12"/>
    <p:sldId id="278" r:id="rId13"/>
    <p:sldId id="271" r:id="rId14"/>
    <p:sldId id="264" r:id="rId15"/>
    <p:sldId id="265" r:id="rId16"/>
    <p:sldId id="280" r:id="rId17"/>
  </p:sldIdLst>
  <p:sldSz cx="14630400" cy="8229600"/>
  <p:notesSz cx="8229600" cy="14630400"/>
  <p:embeddedFontLst>
    <p:embeddedFont>
      <p:font typeface="Arial Rounded MT Bold" panose="020F0704030504030204" pitchFamily="34" charset="0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B6A4A-EED2-A02C-7AC0-5E686B4C94B2}" v="201" dt="2025-03-11T17:35:35.610"/>
    <p1510:client id="{4F442CED-17A4-C307-96C6-0068D7CACF2F}" v="343" dt="2025-03-11T18:52:07.249"/>
    <p1510:client id="{56511613-C862-0F15-6693-C72CE5DEAA46}" v="43" dt="2025-03-12T06:14:42.645"/>
    <p1510:client id="{88CD7679-A2C8-8BD7-D6A2-33E8C04405DB}" v="19" dt="2025-03-12T04:24:43.383"/>
    <p1510:client id="{ADD7BCBE-2D22-283F-C305-A4AE3B2C135F}" v="41" dt="2025-03-12T05:53:59.880"/>
    <p1510:client id="{BB9AC45A-2553-4E00-A450-8BAC4EE22026}" v="18" dt="2025-03-11T11:07:57.625"/>
    <p1510:client id="{E04302A5-4DB0-D123-5536-72DD210BA165}" v="14" dt="2025-03-12T05:18:41.666"/>
    <p1510:client id="{E82C1721-DEB5-D9BC-6EF1-4EB5AA126B8C}" v="340" dt="2025-03-11T18:49:50.368"/>
    <p1510:client id="{FBEF6CDB-1217-A971-6693-07B2010D6398}" v="69" dt="2025-03-11T16:41:04.6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825A8-4050-450D-946B-C06AC7599B1E}" type="doc">
      <dgm:prSet loTypeId="urn:microsoft.com/office/officeart/2005/8/layout/process2" loCatId="process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45D83A7-6852-4DE5-AC69-C0AF5A316A66}">
      <dgm:prSet phldrT="[Text]"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Data Collection</a:t>
          </a:r>
          <a:endParaRPr lang="en-IN"/>
        </a:p>
      </dgm:t>
    </dgm:pt>
    <dgm:pt modelId="{182DC573-5CCB-4132-B0EF-37390B37D656}" type="parTrans" cxnId="{8E328DFA-03E1-4969-9019-651ADC6BEB18}">
      <dgm:prSet/>
      <dgm:spPr/>
      <dgm:t>
        <a:bodyPr/>
        <a:lstStyle/>
        <a:p>
          <a:endParaRPr lang="en-IN"/>
        </a:p>
      </dgm:t>
    </dgm:pt>
    <dgm:pt modelId="{724BFF89-D83B-4D4B-B53E-76D0A4D1ABF4}" type="sibTrans" cxnId="{8E328DFA-03E1-4969-9019-651ADC6BEB18}">
      <dgm:prSet/>
      <dgm:spPr/>
      <dgm:t>
        <a:bodyPr/>
        <a:lstStyle/>
        <a:p>
          <a:endParaRPr lang="en-IN"/>
        </a:p>
      </dgm:t>
    </dgm:pt>
    <dgm:pt modelId="{78C485D0-935B-4891-9B4B-887494017403}">
      <dgm:prSet phldrT="[Text]"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Data Preprocessing</a:t>
          </a:r>
          <a:endParaRPr lang="en-IN"/>
        </a:p>
      </dgm:t>
    </dgm:pt>
    <dgm:pt modelId="{1C737BB6-7685-42CD-A750-FDFF7FAF0196}" type="parTrans" cxnId="{BAE74E95-EC9E-4505-B799-9C929ADB0487}">
      <dgm:prSet/>
      <dgm:spPr/>
      <dgm:t>
        <a:bodyPr/>
        <a:lstStyle/>
        <a:p>
          <a:endParaRPr lang="en-IN"/>
        </a:p>
      </dgm:t>
    </dgm:pt>
    <dgm:pt modelId="{B0D17B44-F0F5-49F6-B83F-948C279082BB}" type="sibTrans" cxnId="{BAE74E95-EC9E-4505-B799-9C929ADB0487}">
      <dgm:prSet/>
      <dgm:spPr/>
      <dgm:t>
        <a:bodyPr/>
        <a:lstStyle/>
        <a:p>
          <a:endParaRPr lang="en-IN"/>
        </a:p>
      </dgm:t>
    </dgm:pt>
    <dgm:pt modelId="{315DF245-3ABC-4DA3-926F-9474CED3F01E}">
      <dgm:prSet phldrT="[Text]"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Splitting the dataset for training and testing</a:t>
          </a:r>
          <a:endParaRPr lang="en-IN"/>
        </a:p>
      </dgm:t>
    </dgm:pt>
    <dgm:pt modelId="{C402D1F8-10C0-45B4-AB5A-0FFFEE7492D3}" type="parTrans" cxnId="{172EEA81-85CD-4C07-9399-A21727F48BE3}">
      <dgm:prSet/>
      <dgm:spPr/>
      <dgm:t>
        <a:bodyPr/>
        <a:lstStyle/>
        <a:p>
          <a:endParaRPr lang="en-IN"/>
        </a:p>
      </dgm:t>
    </dgm:pt>
    <dgm:pt modelId="{DC1DADEC-1D62-4164-9180-5923B4CA4D14}" type="sibTrans" cxnId="{172EEA81-85CD-4C07-9399-A21727F48BE3}">
      <dgm:prSet/>
      <dgm:spPr/>
      <dgm:t>
        <a:bodyPr/>
        <a:lstStyle/>
        <a:p>
          <a:endParaRPr lang="en-IN"/>
        </a:p>
      </dgm:t>
    </dgm:pt>
    <dgm:pt modelId="{67109639-490B-4285-A5C8-7B15AFF37A52}">
      <dgm:prSet phldrT="[Text]"/>
      <dgm:spPr/>
      <dgm:t>
        <a:bodyPr/>
        <a:lstStyle/>
        <a:p>
          <a:r>
            <a:rPr lang="en-US"/>
            <a:t>Defining the Model</a:t>
          </a:r>
          <a:endParaRPr lang="en-IN"/>
        </a:p>
      </dgm:t>
    </dgm:pt>
    <dgm:pt modelId="{9B8B6942-FB76-48B5-8E0F-D0E2A9D325D1}" type="parTrans" cxnId="{3A15FC22-E664-4783-BC07-B5F3A8753329}">
      <dgm:prSet/>
      <dgm:spPr/>
      <dgm:t>
        <a:bodyPr/>
        <a:lstStyle/>
        <a:p>
          <a:endParaRPr lang="en-IN"/>
        </a:p>
      </dgm:t>
    </dgm:pt>
    <dgm:pt modelId="{248C9327-E7C6-44B2-AF6F-EFCD1B35A8E3}" type="sibTrans" cxnId="{3A15FC22-E664-4783-BC07-B5F3A8753329}">
      <dgm:prSet/>
      <dgm:spPr/>
      <dgm:t>
        <a:bodyPr/>
        <a:lstStyle/>
        <a:p>
          <a:endParaRPr lang="en-IN"/>
        </a:p>
      </dgm:t>
    </dgm:pt>
    <dgm:pt modelId="{4999F080-D064-4234-957F-9FDEE518D1D4}">
      <dgm:prSet phldrT="[Text]"/>
      <dgm:spPr/>
      <dgm:t>
        <a:bodyPr/>
        <a:lstStyle/>
        <a:p>
          <a:r>
            <a:rPr lang="en-US"/>
            <a:t>Train the Model</a:t>
          </a:r>
          <a:endParaRPr lang="en-IN"/>
        </a:p>
      </dgm:t>
    </dgm:pt>
    <dgm:pt modelId="{18AD26E9-202B-4EF0-8D60-42C585CFDB82}" type="parTrans" cxnId="{993BBAD9-6134-4820-980A-88C4A515BEB0}">
      <dgm:prSet/>
      <dgm:spPr/>
      <dgm:t>
        <a:bodyPr/>
        <a:lstStyle/>
        <a:p>
          <a:endParaRPr lang="en-IN"/>
        </a:p>
      </dgm:t>
    </dgm:pt>
    <dgm:pt modelId="{08EF1475-CAA4-4636-B7B4-5569D98EE9FF}" type="sibTrans" cxnId="{993BBAD9-6134-4820-980A-88C4A515BEB0}">
      <dgm:prSet/>
      <dgm:spPr/>
      <dgm:t>
        <a:bodyPr/>
        <a:lstStyle/>
        <a:p>
          <a:endParaRPr lang="en-IN"/>
        </a:p>
      </dgm:t>
    </dgm:pt>
    <dgm:pt modelId="{4CA1651F-BFF8-4478-A5B5-C4692BA89DF9}">
      <dgm:prSet phldrT="[Text]"/>
      <dgm:spPr/>
      <dgm:t>
        <a:bodyPr/>
        <a:lstStyle/>
        <a:p>
          <a:r>
            <a:rPr lang="en-US"/>
            <a:t>Evaluating </a:t>
          </a:r>
          <a:endParaRPr lang="en-IN"/>
        </a:p>
      </dgm:t>
    </dgm:pt>
    <dgm:pt modelId="{BBF74CE0-D07D-423E-A2B8-EB102DA22968}" type="parTrans" cxnId="{101F3FC6-5E37-4249-A669-61D80ACF8217}">
      <dgm:prSet/>
      <dgm:spPr/>
      <dgm:t>
        <a:bodyPr/>
        <a:lstStyle/>
        <a:p>
          <a:endParaRPr lang="en-IN"/>
        </a:p>
      </dgm:t>
    </dgm:pt>
    <dgm:pt modelId="{6472CAB6-2DF6-4058-85F5-893BB4C19531}" type="sibTrans" cxnId="{101F3FC6-5E37-4249-A669-61D80ACF8217}">
      <dgm:prSet/>
      <dgm:spPr/>
      <dgm:t>
        <a:bodyPr/>
        <a:lstStyle/>
        <a:p>
          <a:endParaRPr lang="en-IN"/>
        </a:p>
      </dgm:t>
    </dgm:pt>
    <dgm:pt modelId="{1BA32DB2-3559-4005-97E3-71FE4835A387}" type="pres">
      <dgm:prSet presAssocID="{E47825A8-4050-450D-946B-C06AC7599B1E}" presName="linearFlow" presStyleCnt="0">
        <dgm:presLayoutVars>
          <dgm:resizeHandles val="exact"/>
        </dgm:presLayoutVars>
      </dgm:prSet>
      <dgm:spPr/>
    </dgm:pt>
    <dgm:pt modelId="{F3BCC860-2092-4E9B-9199-F4753D1FDE64}" type="pres">
      <dgm:prSet presAssocID="{A45D83A7-6852-4DE5-AC69-C0AF5A316A66}" presName="node" presStyleLbl="node1" presStyleIdx="0" presStyleCnt="6">
        <dgm:presLayoutVars>
          <dgm:bulletEnabled val="1"/>
        </dgm:presLayoutVars>
      </dgm:prSet>
      <dgm:spPr/>
    </dgm:pt>
    <dgm:pt modelId="{E08022FC-0AAE-4956-A49B-E9C19A3CFC27}" type="pres">
      <dgm:prSet presAssocID="{724BFF89-D83B-4D4B-B53E-76D0A4D1ABF4}" presName="sibTrans" presStyleLbl="sibTrans2D1" presStyleIdx="0" presStyleCnt="5"/>
      <dgm:spPr/>
    </dgm:pt>
    <dgm:pt modelId="{664DBB66-5075-4512-A36D-D1267345B647}" type="pres">
      <dgm:prSet presAssocID="{724BFF89-D83B-4D4B-B53E-76D0A4D1ABF4}" presName="connectorText" presStyleLbl="sibTrans2D1" presStyleIdx="0" presStyleCnt="5"/>
      <dgm:spPr/>
    </dgm:pt>
    <dgm:pt modelId="{F5A803BA-BECC-4444-8E06-0AE8C7FA594B}" type="pres">
      <dgm:prSet presAssocID="{78C485D0-935B-4891-9B4B-887494017403}" presName="node" presStyleLbl="node1" presStyleIdx="1" presStyleCnt="6">
        <dgm:presLayoutVars>
          <dgm:bulletEnabled val="1"/>
        </dgm:presLayoutVars>
      </dgm:prSet>
      <dgm:spPr/>
    </dgm:pt>
    <dgm:pt modelId="{35F19AA1-62D9-4D42-9A97-030D50F76D0E}" type="pres">
      <dgm:prSet presAssocID="{B0D17B44-F0F5-49F6-B83F-948C279082BB}" presName="sibTrans" presStyleLbl="sibTrans2D1" presStyleIdx="1" presStyleCnt="5"/>
      <dgm:spPr/>
    </dgm:pt>
    <dgm:pt modelId="{73C1C6B8-4E6B-4DC3-AC48-F0F5955C37F5}" type="pres">
      <dgm:prSet presAssocID="{B0D17B44-F0F5-49F6-B83F-948C279082BB}" presName="connectorText" presStyleLbl="sibTrans2D1" presStyleIdx="1" presStyleCnt="5"/>
      <dgm:spPr/>
    </dgm:pt>
    <dgm:pt modelId="{5CF9D4B4-1D4A-48FF-B282-42F8AD8B6337}" type="pres">
      <dgm:prSet presAssocID="{315DF245-3ABC-4DA3-926F-9474CED3F01E}" presName="node" presStyleLbl="node1" presStyleIdx="2" presStyleCnt="6" custScaleY="180414">
        <dgm:presLayoutVars>
          <dgm:bulletEnabled val="1"/>
        </dgm:presLayoutVars>
      </dgm:prSet>
      <dgm:spPr/>
    </dgm:pt>
    <dgm:pt modelId="{D88BC817-A4FB-4EEE-B285-2521A4BEDC9D}" type="pres">
      <dgm:prSet presAssocID="{DC1DADEC-1D62-4164-9180-5923B4CA4D14}" presName="sibTrans" presStyleLbl="sibTrans2D1" presStyleIdx="2" presStyleCnt="5"/>
      <dgm:spPr/>
    </dgm:pt>
    <dgm:pt modelId="{7ABFB589-63C8-4A8B-9C8E-7DCE9DF55B16}" type="pres">
      <dgm:prSet presAssocID="{DC1DADEC-1D62-4164-9180-5923B4CA4D14}" presName="connectorText" presStyleLbl="sibTrans2D1" presStyleIdx="2" presStyleCnt="5"/>
      <dgm:spPr/>
    </dgm:pt>
    <dgm:pt modelId="{33F557E7-2525-4786-BCD9-F0D8147D14AD}" type="pres">
      <dgm:prSet presAssocID="{67109639-490B-4285-A5C8-7B15AFF37A52}" presName="node" presStyleLbl="node1" presStyleIdx="3" presStyleCnt="6">
        <dgm:presLayoutVars>
          <dgm:bulletEnabled val="1"/>
        </dgm:presLayoutVars>
      </dgm:prSet>
      <dgm:spPr/>
    </dgm:pt>
    <dgm:pt modelId="{015046B0-45FC-4C47-B8A2-B9C01FE7AD82}" type="pres">
      <dgm:prSet presAssocID="{248C9327-E7C6-44B2-AF6F-EFCD1B35A8E3}" presName="sibTrans" presStyleLbl="sibTrans2D1" presStyleIdx="3" presStyleCnt="5"/>
      <dgm:spPr/>
    </dgm:pt>
    <dgm:pt modelId="{CBCDEBAE-5C76-4021-BE29-ACF976CE55D0}" type="pres">
      <dgm:prSet presAssocID="{248C9327-E7C6-44B2-AF6F-EFCD1B35A8E3}" presName="connectorText" presStyleLbl="sibTrans2D1" presStyleIdx="3" presStyleCnt="5"/>
      <dgm:spPr/>
    </dgm:pt>
    <dgm:pt modelId="{99B04341-AB07-454E-A6F1-FFC565DCB307}" type="pres">
      <dgm:prSet presAssocID="{4999F080-D064-4234-957F-9FDEE518D1D4}" presName="node" presStyleLbl="node1" presStyleIdx="4" presStyleCnt="6">
        <dgm:presLayoutVars>
          <dgm:bulletEnabled val="1"/>
        </dgm:presLayoutVars>
      </dgm:prSet>
      <dgm:spPr/>
    </dgm:pt>
    <dgm:pt modelId="{D379B45C-2C07-43D8-9D14-D8B3976B4CB5}" type="pres">
      <dgm:prSet presAssocID="{08EF1475-CAA4-4636-B7B4-5569D98EE9FF}" presName="sibTrans" presStyleLbl="sibTrans2D1" presStyleIdx="4" presStyleCnt="5"/>
      <dgm:spPr/>
    </dgm:pt>
    <dgm:pt modelId="{3A99A98F-D2E7-4050-9E77-910114AFBB7C}" type="pres">
      <dgm:prSet presAssocID="{08EF1475-CAA4-4636-B7B4-5569D98EE9FF}" presName="connectorText" presStyleLbl="sibTrans2D1" presStyleIdx="4" presStyleCnt="5"/>
      <dgm:spPr/>
    </dgm:pt>
    <dgm:pt modelId="{0FE629B0-E33F-434A-8482-BE55D5C93044}" type="pres">
      <dgm:prSet presAssocID="{4CA1651F-BFF8-4478-A5B5-C4692BA89DF9}" presName="node" presStyleLbl="node1" presStyleIdx="5" presStyleCnt="6">
        <dgm:presLayoutVars>
          <dgm:bulletEnabled val="1"/>
        </dgm:presLayoutVars>
      </dgm:prSet>
      <dgm:spPr/>
    </dgm:pt>
  </dgm:ptLst>
  <dgm:cxnLst>
    <dgm:cxn modelId="{FE01D000-78DD-48FC-9F8A-AFEA59DF5074}" type="presOf" srcId="{4999F080-D064-4234-957F-9FDEE518D1D4}" destId="{99B04341-AB07-454E-A6F1-FFC565DCB307}" srcOrd="0" destOrd="0" presId="urn:microsoft.com/office/officeart/2005/8/layout/process2"/>
    <dgm:cxn modelId="{186D4105-F9C9-424B-8F6E-897606E6F574}" type="presOf" srcId="{08EF1475-CAA4-4636-B7B4-5569D98EE9FF}" destId="{D379B45C-2C07-43D8-9D14-D8B3976B4CB5}" srcOrd="0" destOrd="0" presId="urn:microsoft.com/office/officeart/2005/8/layout/process2"/>
    <dgm:cxn modelId="{D5861317-4CA8-4591-B9DA-3309B87ECED1}" type="presOf" srcId="{B0D17B44-F0F5-49F6-B83F-948C279082BB}" destId="{73C1C6B8-4E6B-4DC3-AC48-F0F5955C37F5}" srcOrd="1" destOrd="0" presId="urn:microsoft.com/office/officeart/2005/8/layout/process2"/>
    <dgm:cxn modelId="{3A15FC22-E664-4783-BC07-B5F3A8753329}" srcId="{E47825A8-4050-450D-946B-C06AC7599B1E}" destId="{67109639-490B-4285-A5C8-7B15AFF37A52}" srcOrd="3" destOrd="0" parTransId="{9B8B6942-FB76-48B5-8E0F-D0E2A9D325D1}" sibTransId="{248C9327-E7C6-44B2-AF6F-EFCD1B35A8E3}"/>
    <dgm:cxn modelId="{E82AD55E-3091-4F68-B5B4-2303550942BD}" type="presOf" srcId="{248C9327-E7C6-44B2-AF6F-EFCD1B35A8E3}" destId="{015046B0-45FC-4C47-B8A2-B9C01FE7AD82}" srcOrd="0" destOrd="0" presId="urn:microsoft.com/office/officeart/2005/8/layout/process2"/>
    <dgm:cxn modelId="{2687C061-C51D-413F-9CA0-50BA8CB29A64}" type="presOf" srcId="{B0D17B44-F0F5-49F6-B83F-948C279082BB}" destId="{35F19AA1-62D9-4D42-9A97-030D50F76D0E}" srcOrd="0" destOrd="0" presId="urn:microsoft.com/office/officeart/2005/8/layout/process2"/>
    <dgm:cxn modelId="{3D09494E-C8C3-402F-A597-B6250FE643F4}" type="presOf" srcId="{08EF1475-CAA4-4636-B7B4-5569D98EE9FF}" destId="{3A99A98F-D2E7-4050-9E77-910114AFBB7C}" srcOrd="1" destOrd="0" presId="urn:microsoft.com/office/officeart/2005/8/layout/process2"/>
    <dgm:cxn modelId="{5F5E7B77-EE43-4F30-A1E0-EB3E4B884824}" type="presOf" srcId="{67109639-490B-4285-A5C8-7B15AFF37A52}" destId="{33F557E7-2525-4786-BCD9-F0D8147D14AD}" srcOrd="0" destOrd="0" presId="urn:microsoft.com/office/officeart/2005/8/layout/process2"/>
    <dgm:cxn modelId="{172EEA81-85CD-4C07-9399-A21727F48BE3}" srcId="{E47825A8-4050-450D-946B-C06AC7599B1E}" destId="{315DF245-3ABC-4DA3-926F-9474CED3F01E}" srcOrd="2" destOrd="0" parTransId="{C402D1F8-10C0-45B4-AB5A-0FFFEE7492D3}" sibTransId="{DC1DADEC-1D62-4164-9180-5923B4CA4D14}"/>
    <dgm:cxn modelId="{AB2B9088-C863-4E0D-83A9-22F4F5BB3AA0}" type="presOf" srcId="{78C485D0-935B-4891-9B4B-887494017403}" destId="{F5A803BA-BECC-4444-8E06-0AE8C7FA594B}" srcOrd="0" destOrd="0" presId="urn:microsoft.com/office/officeart/2005/8/layout/process2"/>
    <dgm:cxn modelId="{A2022B89-FD40-40DF-A0E0-B4902F5A2015}" type="presOf" srcId="{724BFF89-D83B-4D4B-B53E-76D0A4D1ABF4}" destId="{664DBB66-5075-4512-A36D-D1267345B647}" srcOrd="1" destOrd="0" presId="urn:microsoft.com/office/officeart/2005/8/layout/process2"/>
    <dgm:cxn modelId="{6F86F789-BA1F-4B0B-A42D-1ECE99BB2C21}" type="presOf" srcId="{A45D83A7-6852-4DE5-AC69-C0AF5A316A66}" destId="{F3BCC860-2092-4E9B-9199-F4753D1FDE64}" srcOrd="0" destOrd="0" presId="urn:microsoft.com/office/officeart/2005/8/layout/process2"/>
    <dgm:cxn modelId="{BAE74E95-EC9E-4505-B799-9C929ADB0487}" srcId="{E47825A8-4050-450D-946B-C06AC7599B1E}" destId="{78C485D0-935B-4891-9B4B-887494017403}" srcOrd="1" destOrd="0" parTransId="{1C737BB6-7685-42CD-A750-FDFF7FAF0196}" sibTransId="{B0D17B44-F0F5-49F6-B83F-948C279082BB}"/>
    <dgm:cxn modelId="{5F1F3EB2-0E1D-48F1-AB02-F2D262C5F248}" type="presOf" srcId="{315DF245-3ABC-4DA3-926F-9474CED3F01E}" destId="{5CF9D4B4-1D4A-48FF-B282-42F8AD8B6337}" srcOrd="0" destOrd="0" presId="urn:microsoft.com/office/officeart/2005/8/layout/process2"/>
    <dgm:cxn modelId="{300978BD-5988-4FCA-A598-12E9B61DF583}" type="presOf" srcId="{DC1DADEC-1D62-4164-9180-5923B4CA4D14}" destId="{7ABFB589-63C8-4A8B-9C8E-7DCE9DF55B16}" srcOrd="1" destOrd="0" presId="urn:microsoft.com/office/officeart/2005/8/layout/process2"/>
    <dgm:cxn modelId="{101F3FC6-5E37-4249-A669-61D80ACF8217}" srcId="{E47825A8-4050-450D-946B-C06AC7599B1E}" destId="{4CA1651F-BFF8-4478-A5B5-C4692BA89DF9}" srcOrd="5" destOrd="0" parTransId="{BBF74CE0-D07D-423E-A2B8-EB102DA22968}" sibTransId="{6472CAB6-2DF6-4058-85F5-893BB4C19531}"/>
    <dgm:cxn modelId="{24EF5ED8-9E0B-4F35-B4DE-35EF8C914D23}" type="presOf" srcId="{724BFF89-D83B-4D4B-B53E-76D0A4D1ABF4}" destId="{E08022FC-0AAE-4956-A49B-E9C19A3CFC27}" srcOrd="0" destOrd="0" presId="urn:microsoft.com/office/officeart/2005/8/layout/process2"/>
    <dgm:cxn modelId="{993BBAD9-6134-4820-980A-88C4A515BEB0}" srcId="{E47825A8-4050-450D-946B-C06AC7599B1E}" destId="{4999F080-D064-4234-957F-9FDEE518D1D4}" srcOrd="4" destOrd="0" parTransId="{18AD26E9-202B-4EF0-8D60-42C585CFDB82}" sibTransId="{08EF1475-CAA4-4636-B7B4-5569D98EE9FF}"/>
    <dgm:cxn modelId="{1966A3DC-EE5F-4816-8F4C-74B479427D5E}" type="presOf" srcId="{248C9327-E7C6-44B2-AF6F-EFCD1B35A8E3}" destId="{CBCDEBAE-5C76-4021-BE29-ACF976CE55D0}" srcOrd="1" destOrd="0" presId="urn:microsoft.com/office/officeart/2005/8/layout/process2"/>
    <dgm:cxn modelId="{4D0775E2-BCA2-44FE-9329-4075503E5413}" type="presOf" srcId="{4CA1651F-BFF8-4478-A5B5-C4692BA89DF9}" destId="{0FE629B0-E33F-434A-8482-BE55D5C93044}" srcOrd="0" destOrd="0" presId="urn:microsoft.com/office/officeart/2005/8/layout/process2"/>
    <dgm:cxn modelId="{5892F3E3-3D60-4C26-9115-1208A661AF32}" type="presOf" srcId="{E47825A8-4050-450D-946B-C06AC7599B1E}" destId="{1BA32DB2-3559-4005-97E3-71FE4835A387}" srcOrd="0" destOrd="0" presId="urn:microsoft.com/office/officeart/2005/8/layout/process2"/>
    <dgm:cxn modelId="{107E4DE9-0794-4049-A591-75B6F858FA1C}" type="presOf" srcId="{DC1DADEC-1D62-4164-9180-5923B4CA4D14}" destId="{D88BC817-A4FB-4EEE-B285-2521A4BEDC9D}" srcOrd="0" destOrd="0" presId="urn:microsoft.com/office/officeart/2005/8/layout/process2"/>
    <dgm:cxn modelId="{8E328DFA-03E1-4969-9019-651ADC6BEB18}" srcId="{E47825A8-4050-450D-946B-C06AC7599B1E}" destId="{A45D83A7-6852-4DE5-AC69-C0AF5A316A66}" srcOrd="0" destOrd="0" parTransId="{182DC573-5CCB-4132-B0EF-37390B37D656}" sibTransId="{724BFF89-D83B-4D4B-B53E-76D0A4D1ABF4}"/>
    <dgm:cxn modelId="{D41EB81B-A944-42AB-AE44-382080109083}" type="presParOf" srcId="{1BA32DB2-3559-4005-97E3-71FE4835A387}" destId="{F3BCC860-2092-4E9B-9199-F4753D1FDE64}" srcOrd="0" destOrd="0" presId="urn:microsoft.com/office/officeart/2005/8/layout/process2"/>
    <dgm:cxn modelId="{8FB6B550-BE3E-4A21-A88F-3F4F4E289807}" type="presParOf" srcId="{1BA32DB2-3559-4005-97E3-71FE4835A387}" destId="{E08022FC-0AAE-4956-A49B-E9C19A3CFC27}" srcOrd="1" destOrd="0" presId="urn:microsoft.com/office/officeart/2005/8/layout/process2"/>
    <dgm:cxn modelId="{A51C5210-2CBE-48E4-AB44-4F4706FE5BB3}" type="presParOf" srcId="{E08022FC-0AAE-4956-A49B-E9C19A3CFC27}" destId="{664DBB66-5075-4512-A36D-D1267345B647}" srcOrd="0" destOrd="0" presId="urn:microsoft.com/office/officeart/2005/8/layout/process2"/>
    <dgm:cxn modelId="{87173EEC-8131-48D3-8DBD-A2732B1A4FD4}" type="presParOf" srcId="{1BA32DB2-3559-4005-97E3-71FE4835A387}" destId="{F5A803BA-BECC-4444-8E06-0AE8C7FA594B}" srcOrd="2" destOrd="0" presId="urn:microsoft.com/office/officeart/2005/8/layout/process2"/>
    <dgm:cxn modelId="{CE85F596-90C5-46A1-A3B4-3E884813A32F}" type="presParOf" srcId="{1BA32DB2-3559-4005-97E3-71FE4835A387}" destId="{35F19AA1-62D9-4D42-9A97-030D50F76D0E}" srcOrd="3" destOrd="0" presId="urn:microsoft.com/office/officeart/2005/8/layout/process2"/>
    <dgm:cxn modelId="{00DA41FD-CF12-4170-A42F-A622F2127206}" type="presParOf" srcId="{35F19AA1-62D9-4D42-9A97-030D50F76D0E}" destId="{73C1C6B8-4E6B-4DC3-AC48-F0F5955C37F5}" srcOrd="0" destOrd="0" presId="urn:microsoft.com/office/officeart/2005/8/layout/process2"/>
    <dgm:cxn modelId="{A7D88C98-031D-455F-9561-DD3C81E33D56}" type="presParOf" srcId="{1BA32DB2-3559-4005-97E3-71FE4835A387}" destId="{5CF9D4B4-1D4A-48FF-B282-42F8AD8B6337}" srcOrd="4" destOrd="0" presId="urn:microsoft.com/office/officeart/2005/8/layout/process2"/>
    <dgm:cxn modelId="{8CA65248-1814-492E-A4B4-918F6B76C4CE}" type="presParOf" srcId="{1BA32DB2-3559-4005-97E3-71FE4835A387}" destId="{D88BC817-A4FB-4EEE-B285-2521A4BEDC9D}" srcOrd="5" destOrd="0" presId="urn:microsoft.com/office/officeart/2005/8/layout/process2"/>
    <dgm:cxn modelId="{4F3B749F-2505-4A83-92A7-CC25ABCB997C}" type="presParOf" srcId="{D88BC817-A4FB-4EEE-B285-2521A4BEDC9D}" destId="{7ABFB589-63C8-4A8B-9C8E-7DCE9DF55B16}" srcOrd="0" destOrd="0" presId="urn:microsoft.com/office/officeart/2005/8/layout/process2"/>
    <dgm:cxn modelId="{FE128716-EBAA-477F-B00F-38DDEB70F8B8}" type="presParOf" srcId="{1BA32DB2-3559-4005-97E3-71FE4835A387}" destId="{33F557E7-2525-4786-BCD9-F0D8147D14AD}" srcOrd="6" destOrd="0" presId="urn:microsoft.com/office/officeart/2005/8/layout/process2"/>
    <dgm:cxn modelId="{3BDE56E1-04C9-4478-B1C6-F2DAEF4C077E}" type="presParOf" srcId="{1BA32DB2-3559-4005-97E3-71FE4835A387}" destId="{015046B0-45FC-4C47-B8A2-B9C01FE7AD82}" srcOrd="7" destOrd="0" presId="urn:microsoft.com/office/officeart/2005/8/layout/process2"/>
    <dgm:cxn modelId="{FA7F1CFC-8DDD-4CCC-AC00-24987304B1FB}" type="presParOf" srcId="{015046B0-45FC-4C47-B8A2-B9C01FE7AD82}" destId="{CBCDEBAE-5C76-4021-BE29-ACF976CE55D0}" srcOrd="0" destOrd="0" presId="urn:microsoft.com/office/officeart/2005/8/layout/process2"/>
    <dgm:cxn modelId="{A11E1D53-BE4A-4BAE-8947-2A8641222D5A}" type="presParOf" srcId="{1BA32DB2-3559-4005-97E3-71FE4835A387}" destId="{99B04341-AB07-454E-A6F1-FFC565DCB307}" srcOrd="8" destOrd="0" presId="urn:microsoft.com/office/officeart/2005/8/layout/process2"/>
    <dgm:cxn modelId="{278158C4-1F55-4D9C-B421-6D5FC830D245}" type="presParOf" srcId="{1BA32DB2-3559-4005-97E3-71FE4835A387}" destId="{D379B45C-2C07-43D8-9D14-D8B3976B4CB5}" srcOrd="9" destOrd="0" presId="urn:microsoft.com/office/officeart/2005/8/layout/process2"/>
    <dgm:cxn modelId="{F3610D2F-CE8C-4688-B287-F0CF3A7B906D}" type="presParOf" srcId="{D379B45C-2C07-43D8-9D14-D8B3976B4CB5}" destId="{3A99A98F-D2E7-4050-9E77-910114AFBB7C}" srcOrd="0" destOrd="0" presId="urn:microsoft.com/office/officeart/2005/8/layout/process2"/>
    <dgm:cxn modelId="{7F66961B-CDD8-4033-8FAB-1ED61649C805}" type="presParOf" srcId="{1BA32DB2-3559-4005-97E3-71FE4835A387}" destId="{0FE629B0-E33F-434A-8482-BE55D5C9304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CC860-2092-4E9B-9199-F4753D1FDE64}">
      <dsp:nvSpPr>
        <dsp:cNvPr id="0" name=""/>
        <dsp:cNvSpPr/>
      </dsp:nvSpPr>
      <dsp:spPr>
        <a:xfrm>
          <a:off x="2849910" y="1948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latin typeface="Calibri Light" panose="020F0302020204030204"/>
            </a:rPr>
            <a:t>Data Collection</a:t>
          </a:r>
          <a:endParaRPr lang="en-IN" sz="1700" kern="1200"/>
        </a:p>
      </dsp:txBody>
      <dsp:txXfrm>
        <a:off x="2872966" y="25004"/>
        <a:ext cx="1424924" cy="741064"/>
      </dsp:txXfrm>
    </dsp:sp>
    <dsp:sp modelId="{E08022FC-0AAE-4956-A49B-E9C19A3CFC27}">
      <dsp:nvSpPr>
        <dsp:cNvPr id="0" name=""/>
        <dsp:cNvSpPr/>
      </dsp:nvSpPr>
      <dsp:spPr>
        <a:xfrm rot="5400000">
          <a:off x="3437833" y="808804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838323"/>
        <a:ext cx="212537" cy="206634"/>
      </dsp:txXfrm>
    </dsp:sp>
    <dsp:sp modelId="{F5A803BA-BECC-4444-8E06-0AE8C7FA594B}">
      <dsp:nvSpPr>
        <dsp:cNvPr id="0" name=""/>
        <dsp:cNvSpPr/>
      </dsp:nvSpPr>
      <dsp:spPr>
        <a:xfrm>
          <a:off x="2849910" y="1182713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latin typeface="Calibri Light" panose="020F0302020204030204"/>
            </a:rPr>
            <a:t>Data Preprocessing</a:t>
          </a:r>
          <a:endParaRPr lang="en-IN" sz="1700" kern="1200"/>
        </a:p>
      </dsp:txBody>
      <dsp:txXfrm>
        <a:off x="2872966" y="1205769"/>
        <a:ext cx="1424924" cy="741064"/>
      </dsp:txXfrm>
    </dsp:sp>
    <dsp:sp modelId="{35F19AA1-62D9-4D42-9A97-030D50F76D0E}">
      <dsp:nvSpPr>
        <dsp:cNvPr id="0" name=""/>
        <dsp:cNvSpPr/>
      </dsp:nvSpPr>
      <dsp:spPr>
        <a:xfrm rot="5400000">
          <a:off x="3437833" y="1989569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2019088"/>
        <a:ext cx="212537" cy="206634"/>
      </dsp:txXfrm>
    </dsp:sp>
    <dsp:sp modelId="{5CF9D4B4-1D4A-48FF-B282-42F8AD8B6337}">
      <dsp:nvSpPr>
        <dsp:cNvPr id="0" name=""/>
        <dsp:cNvSpPr/>
      </dsp:nvSpPr>
      <dsp:spPr>
        <a:xfrm>
          <a:off x="2849910" y="2363478"/>
          <a:ext cx="1471036" cy="14201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latin typeface="Calibri Light" panose="020F0302020204030204"/>
            </a:rPr>
            <a:t>Splitting the dataset for training and testing</a:t>
          </a:r>
          <a:endParaRPr lang="en-IN" sz="1700" kern="1200"/>
        </a:p>
      </dsp:txBody>
      <dsp:txXfrm>
        <a:off x="2891506" y="2405074"/>
        <a:ext cx="1387844" cy="1336985"/>
      </dsp:txXfrm>
    </dsp:sp>
    <dsp:sp modelId="{D88BC817-A4FB-4EEE-B285-2521A4BEDC9D}">
      <dsp:nvSpPr>
        <dsp:cNvPr id="0" name=""/>
        <dsp:cNvSpPr/>
      </dsp:nvSpPr>
      <dsp:spPr>
        <a:xfrm rot="5400000">
          <a:off x="3437833" y="3803335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3832854"/>
        <a:ext cx="212537" cy="206634"/>
      </dsp:txXfrm>
    </dsp:sp>
    <dsp:sp modelId="{33F557E7-2525-4786-BCD9-F0D8147D14AD}">
      <dsp:nvSpPr>
        <dsp:cNvPr id="0" name=""/>
        <dsp:cNvSpPr/>
      </dsp:nvSpPr>
      <dsp:spPr>
        <a:xfrm>
          <a:off x="2849910" y="4177244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Defining the Model</a:t>
          </a:r>
          <a:endParaRPr lang="en-IN" sz="1700" kern="1200"/>
        </a:p>
      </dsp:txBody>
      <dsp:txXfrm>
        <a:off x="2872966" y="4200300"/>
        <a:ext cx="1424924" cy="741064"/>
      </dsp:txXfrm>
    </dsp:sp>
    <dsp:sp modelId="{015046B0-45FC-4C47-B8A2-B9C01FE7AD82}">
      <dsp:nvSpPr>
        <dsp:cNvPr id="0" name=""/>
        <dsp:cNvSpPr/>
      </dsp:nvSpPr>
      <dsp:spPr>
        <a:xfrm rot="5400000">
          <a:off x="3437833" y="4984100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5013619"/>
        <a:ext cx="212537" cy="206634"/>
      </dsp:txXfrm>
    </dsp:sp>
    <dsp:sp modelId="{99B04341-AB07-454E-A6F1-FFC565DCB307}">
      <dsp:nvSpPr>
        <dsp:cNvPr id="0" name=""/>
        <dsp:cNvSpPr/>
      </dsp:nvSpPr>
      <dsp:spPr>
        <a:xfrm>
          <a:off x="2849910" y="5358009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 the Model</a:t>
          </a:r>
          <a:endParaRPr lang="en-IN" sz="1700" kern="1200"/>
        </a:p>
      </dsp:txBody>
      <dsp:txXfrm>
        <a:off x="2872966" y="5381065"/>
        <a:ext cx="1424924" cy="741064"/>
      </dsp:txXfrm>
    </dsp:sp>
    <dsp:sp modelId="{D379B45C-2C07-43D8-9D14-D8B3976B4CB5}">
      <dsp:nvSpPr>
        <dsp:cNvPr id="0" name=""/>
        <dsp:cNvSpPr/>
      </dsp:nvSpPr>
      <dsp:spPr>
        <a:xfrm rot="5400000">
          <a:off x="3437833" y="6164865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6194384"/>
        <a:ext cx="212537" cy="206634"/>
      </dsp:txXfrm>
    </dsp:sp>
    <dsp:sp modelId="{0FE629B0-E33F-434A-8482-BE55D5C93044}">
      <dsp:nvSpPr>
        <dsp:cNvPr id="0" name=""/>
        <dsp:cNvSpPr/>
      </dsp:nvSpPr>
      <dsp:spPr>
        <a:xfrm>
          <a:off x="2849910" y="6538774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Evaluating </a:t>
          </a:r>
          <a:endParaRPr lang="en-IN" sz="1700" kern="1200"/>
        </a:p>
      </dsp:txBody>
      <dsp:txXfrm>
        <a:off x="2872966" y="6561830"/>
        <a:ext cx="1424924" cy="741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4E2E0D-0EF6-568F-F54F-946B48CF8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BFD76-6D4A-D586-5A10-622CF77F65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75F81-749C-4CC1-9A80-3E4B4CE384E0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8D1F7-6AFD-65AF-4A61-2E0FBAF633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3828E-19D8-5E7B-5BF3-8956403E0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B8E8D-7ED4-4B6E-8759-84FDE2D92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21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98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F8AB9-AC3D-A818-9CC9-7481B35A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67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AB7D1-896F-A60D-A410-F08AD33FED30}"/>
              </a:ext>
            </a:extLst>
          </p:cNvPr>
          <p:cNvSpPr txBox="1"/>
          <p:nvPr/>
        </p:nvSpPr>
        <p:spPr>
          <a:xfrm>
            <a:off x="1170879" y="2656324"/>
            <a:ext cx="12188282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b="1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Artificial Intelligence Techniques for Load Forecasting in an Electric Utility</a:t>
            </a:r>
            <a:endParaRPr lang="en-US" sz="5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84BA-64DD-7C0D-E8B7-6C5338396191}"/>
              </a:ext>
            </a:extLst>
          </p:cNvPr>
          <p:cNvSpPr txBox="1"/>
          <p:nvPr/>
        </p:nvSpPr>
        <p:spPr>
          <a:xfrm>
            <a:off x="3640873" y="6307588"/>
            <a:ext cx="7348654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2000" b="1" u="sng">
                <a:latin typeface="Arial Rounded MT Bold" panose="020F0704030504030204" pitchFamily="34" charset="0"/>
              </a:rPr>
              <a:t>GROUP MEMBER                     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VARSHITHA 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MEERA NAMBIAR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YASHWANTH V</a:t>
            </a:r>
          </a:p>
          <a:p>
            <a:r>
              <a:rPr lang="en-IN" sz="2000" b="1" u="sng">
                <a:latin typeface="Arial Rounded MT Bold" panose="020F0704030504030204" pitchFamily="34" charset="0"/>
              </a:rPr>
              <a:t>ROLL NO: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CB.SC.U4AIE24114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CB.SC.U4AIE24132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CB.SC.U4AIE24160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5A61C-929F-92F7-C188-23F2AEAC9DE8}"/>
              </a:ext>
            </a:extLst>
          </p:cNvPr>
          <p:cNvSpPr txBox="1"/>
          <p:nvPr/>
        </p:nvSpPr>
        <p:spPr>
          <a:xfrm>
            <a:off x="3640873" y="4605454"/>
            <a:ext cx="6724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CSE(AI)-B</a:t>
            </a:r>
          </a:p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GROUP 14</a:t>
            </a:r>
          </a:p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EEE &amp; UID</a:t>
            </a:r>
          </a:p>
        </p:txBody>
      </p:sp>
    </p:spTree>
    <p:extLst>
      <p:ext uri="{BB962C8B-B14F-4D97-AF65-F5344CB8AC3E}">
        <p14:creationId xmlns:p14="http://schemas.microsoft.com/office/powerpoint/2010/main" val="31425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4E98E-AB5E-F294-A623-2F5DF397F93F}"/>
              </a:ext>
            </a:extLst>
          </p:cNvPr>
          <p:cNvSpPr txBox="1"/>
          <p:nvPr/>
        </p:nvSpPr>
        <p:spPr>
          <a:xfrm>
            <a:off x="120733" y="340839"/>
            <a:ext cx="769825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 Rounded MT Bold"/>
                <a:ea typeface="+mn-lt"/>
                <a:cs typeface="+mn-lt"/>
              </a:rPr>
              <a:t>SVM(</a:t>
            </a:r>
            <a:r>
              <a:rPr lang="en-US" sz="2400" b="1">
                <a:latin typeface="Arial"/>
                <a:ea typeface="+mn-lt"/>
                <a:cs typeface="Arial"/>
              </a:rPr>
              <a:t>SUPPORT VECTOR MACHINE):</a:t>
            </a:r>
            <a:endParaRPr lang="en-US" sz="2400">
              <a:latin typeface="Arial"/>
              <a:ea typeface="+mn-lt"/>
              <a:cs typeface="Arial"/>
            </a:endParaRPr>
          </a:p>
          <a:p>
            <a:endParaRPr lang="en-US" sz="2400">
              <a:latin typeface="Arial Rounded MT Bold"/>
              <a:ea typeface="+mn-lt"/>
              <a:cs typeface="+mn-lt"/>
            </a:endParaRPr>
          </a:p>
          <a:p>
            <a:r>
              <a:rPr lang="en-US" sz="2400">
                <a:latin typeface="Arial Rounded MT Bold"/>
                <a:ea typeface="+mn-lt"/>
                <a:cs typeface="+mn-lt"/>
              </a:rPr>
              <a:t>Graphical Analysis:</a:t>
            </a:r>
            <a:endParaRPr lang="en-US">
              <a:latin typeface="Arial Rounded MT Bold"/>
              <a:ea typeface="+mn-lt"/>
              <a:cs typeface="+mn-lt"/>
            </a:endParaRPr>
          </a:p>
          <a:p>
            <a:r>
              <a:rPr lang="en-US" sz="2400" b="1">
                <a:ea typeface="+mn-lt"/>
                <a:cs typeface="+mn-lt"/>
              </a:rPr>
              <a:t>Plot true vs. predicted load demand</a:t>
            </a:r>
            <a:r>
              <a:rPr lang="en-US" sz="2400">
                <a:ea typeface="+mn-lt"/>
                <a:cs typeface="+mn-lt"/>
              </a:rPr>
              <a:t> to see model accuracy</a:t>
            </a:r>
          </a:p>
          <a:p>
            <a:r>
              <a:rPr lang="en-US" sz="2400" b="1">
                <a:ea typeface="+mn-lt"/>
                <a:cs typeface="+mn-lt"/>
              </a:rPr>
              <a:t>Histogram of prediction errors</a:t>
            </a:r>
            <a:r>
              <a:rPr lang="en-US" sz="2400">
                <a:ea typeface="+mn-lt"/>
                <a:cs typeface="+mn-lt"/>
              </a:rPr>
              <a:t> helps assess the error distribution.</a:t>
            </a:r>
          </a:p>
          <a:p>
            <a:endParaRPr lang="en-US" sz="2400">
              <a:ea typeface="+mn-lt"/>
              <a:cs typeface="+mn-lt"/>
            </a:endParaRPr>
          </a:p>
        </p:txBody>
      </p:sp>
      <p:pic>
        <p:nvPicPr>
          <p:cNvPr id="3" name="Picture 2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EF24EA72-CF38-9A2D-1FA4-35EB90AD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44" y="-2317"/>
            <a:ext cx="6619875" cy="4972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C96AA8-462E-D43D-A04F-B7B56F65D9B7}"/>
              </a:ext>
            </a:extLst>
          </p:cNvPr>
          <p:cNvSpPr txBox="1"/>
          <p:nvPr/>
        </p:nvSpPr>
        <p:spPr>
          <a:xfrm>
            <a:off x="135925" y="3008870"/>
            <a:ext cx="737698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/>
          </a:p>
          <a:p>
            <a:pPr marL="342900" indent="-342900">
              <a:buFont typeface="Arial"/>
              <a:buChar char="•"/>
            </a:pPr>
            <a:r>
              <a:rPr lang="en-US" sz="2400" b="1"/>
              <a:t>The model is performing well</a:t>
            </a:r>
            <a:r>
              <a:rPr lang="en-US" sz="2400"/>
              <a:t> but has some errors in predicting sharp demand changes.</a:t>
            </a:r>
            <a:br>
              <a:rPr lang="en-US" sz="2400"/>
            </a:br>
            <a:r>
              <a:rPr lang="en-US" sz="2400"/>
              <a:t>🔹 </a:t>
            </a:r>
            <a:r>
              <a:rPr lang="en-US" sz="2400" b="1"/>
              <a:t>There might be slight overfitting or underfitting</a:t>
            </a:r>
            <a:r>
              <a:rPr lang="en-US" sz="2400"/>
              <a:t>, which could be improved by adjusting </a:t>
            </a:r>
            <a:r>
              <a:rPr lang="en-US" sz="2400" b="1"/>
              <a:t>SVM parameters (C, γ, ε)</a:t>
            </a:r>
            <a:r>
              <a:rPr lang="en-US" sz="2400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These differences indicate </a:t>
            </a:r>
            <a:r>
              <a:rPr lang="en-US" sz="2400" b="1">
                <a:ea typeface="+mn-lt"/>
                <a:cs typeface="+mn-lt"/>
              </a:rPr>
              <a:t>prediction errors</a:t>
            </a:r>
            <a:r>
              <a:rPr lang="en-US" sz="2400">
                <a:ea typeface="+mn-lt"/>
                <a:cs typeface="+mn-lt"/>
              </a:rPr>
              <a:t>, which could be caused by: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Sudden fluctuations in demand.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496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arison of a comparison of a comparison of a comparison of a comparison of a comparison of a comparison of a comparison of a comparison of a comparison of a comparison of a comparison of a comparison of&#10;&#10;AI-generated content may be incorrect.">
            <a:extLst>
              <a:ext uri="{FF2B5EF4-FFF2-40B4-BE49-F238E27FC236}">
                <a16:creationId xmlns:a16="http://schemas.microsoft.com/office/drawing/2014/main" id="{AE60131C-0300-5E85-808D-ECD161C9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274" y="482815"/>
            <a:ext cx="7372350" cy="7140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7ACC2-03D6-9E15-D8EF-03021B391FB5}"/>
              </a:ext>
            </a:extLst>
          </p:cNvPr>
          <p:cNvSpPr txBox="1"/>
          <p:nvPr/>
        </p:nvSpPr>
        <p:spPr>
          <a:xfrm>
            <a:off x="642552" y="2440460"/>
            <a:ext cx="619073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 Rounded MT Bold"/>
              </a:rPr>
              <a:t>Comparison with ANN:</a:t>
            </a:r>
            <a:endParaRPr lang="en-US"/>
          </a:p>
          <a:p>
            <a:br>
              <a:rPr lang="en-US" sz="2400">
                <a:latin typeface="Arial Rounded MT Bold"/>
              </a:rPr>
            </a:br>
            <a:r>
              <a:rPr lang="en-US" sz="2400">
                <a:latin typeface="Arial Rounded MT Bold"/>
              </a:rPr>
              <a:t>🔹 </a:t>
            </a:r>
            <a:r>
              <a:rPr lang="en-US" sz="2400" b="1">
                <a:latin typeface="Arial Rounded MT Bold"/>
              </a:rPr>
              <a:t>SVM vs. ANN performance metrics</a:t>
            </a:r>
            <a:r>
              <a:rPr lang="en-US" sz="2400">
                <a:latin typeface="Arial Rounded MT Bold"/>
              </a:rPr>
              <a:t> (MSE, MAE, R²) are compared to determine which model performs better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Interpretation of the Graphs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MSE Bar Graph → Lower bar = Better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MAE Bar Graph → Lower bar = Better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R² Bar Graph → Higher bar (closer to 1) = Better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85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27D85-C419-0086-D0B4-DE2E294B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875" y="-2317"/>
            <a:ext cx="7311852" cy="7851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D8D15-B2CF-438B-96A9-9437F31D57ED}"/>
              </a:ext>
            </a:extLst>
          </p:cNvPr>
          <p:cNvSpPr txBox="1"/>
          <p:nvPr/>
        </p:nvSpPr>
        <p:spPr>
          <a:xfrm>
            <a:off x="532040" y="1090586"/>
            <a:ext cx="6246048" cy="5416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Arial Rounded MT Bold"/>
                <a:ea typeface="+mn-lt"/>
                <a:cs typeface="+mn-lt"/>
              </a:rPr>
              <a:t>Comparison with ANN:</a:t>
            </a:r>
          </a:p>
          <a:p>
            <a:r>
              <a:rPr lang="en-US" sz="2400" b="1">
                <a:latin typeface="Calibri"/>
                <a:ea typeface="Calibri"/>
                <a:cs typeface="Calibri"/>
              </a:rPr>
              <a:t>Plot true vs. predicted load demand</a:t>
            </a:r>
            <a:r>
              <a:rPr lang="en-US" sz="2400">
                <a:latin typeface="Calibri"/>
                <a:ea typeface="Calibri"/>
                <a:cs typeface="Calibri"/>
              </a:rPr>
              <a:t> to see model accuracy</a:t>
            </a:r>
          </a:p>
          <a:p>
            <a:pPr marL="285750" indent="-285750">
              <a:buFont typeface="Arial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Both models capture the general trend of the actual load demand.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ANN shows some deviations, especially in high peak values.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SVM appears to follow the trend slightly better in some areas, but both models show errors in prediction.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 sz="2400">
              <a:latin typeface="Calibri"/>
              <a:ea typeface="Calibri"/>
              <a:cs typeface="Calibri"/>
            </a:endParaRPr>
          </a:p>
          <a:p>
            <a:endParaRPr lang="en-US" sz="3200">
              <a:latin typeface="Arial Rounded MT Bol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107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5ADA1-0D19-0E83-AB3A-C1DBECBAA825}"/>
              </a:ext>
            </a:extLst>
          </p:cNvPr>
          <p:cNvSpPr txBox="1"/>
          <p:nvPr/>
        </p:nvSpPr>
        <p:spPr>
          <a:xfrm>
            <a:off x="7744247" y="826397"/>
            <a:ext cx="5973571" cy="174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>
                <a:latin typeface="+mj-lt"/>
                <a:ea typeface="+mj-ea"/>
                <a:cs typeface="+mj-cs"/>
              </a:rPr>
              <a:t>User Interface Design </a:t>
            </a:r>
            <a:endParaRPr lang="en-US" sz="4300" b="1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084C5-F1C0-59C4-D357-0C69F201ABAF}"/>
              </a:ext>
            </a:extLst>
          </p:cNvPr>
          <p:cNvSpPr txBox="1"/>
          <p:nvPr/>
        </p:nvSpPr>
        <p:spPr>
          <a:xfrm>
            <a:off x="7515722" y="2767995"/>
            <a:ext cx="6628701" cy="21587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</a:rPr>
              <a:t>A simple webpage lets users input data and get predictions instantly.</a:t>
            </a: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  <a:ea typeface="Calibri"/>
                <a:cs typeface="Calibri"/>
              </a:rPr>
              <a:t>First</a:t>
            </a:r>
            <a:r>
              <a:rPr lang="en-US" sz="2200">
                <a:solidFill>
                  <a:schemeClr val="tx2"/>
                </a:solidFill>
              </a:rPr>
              <a:t> interface allow users to enter their personal details which then directs to new page where user have to enter the parameters to predict the future load electricity.</a:t>
            </a: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162" y="63595"/>
            <a:ext cx="7114328" cy="8166006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 shot of a login&#10;&#10;AI-generated content may be incorrect.">
            <a:extLst>
              <a:ext uri="{FF2B5EF4-FFF2-40B4-BE49-F238E27FC236}">
                <a16:creationId xmlns:a16="http://schemas.microsoft.com/office/drawing/2014/main" id="{A150524A-7C8A-E8AA-40D8-F235272A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" y="370445"/>
            <a:ext cx="729537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6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580668"/>
            <a:ext cx="1315212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Limitations of AI-based Load Forecasting</a:t>
            </a:r>
            <a:endParaRPr lang="en-US" sz="4350"/>
          </a:p>
        </p:txBody>
      </p:sp>
      <p:sp>
        <p:nvSpPr>
          <p:cNvPr id="3" name="Shape 1"/>
          <p:cNvSpPr/>
          <p:nvPr/>
        </p:nvSpPr>
        <p:spPr>
          <a:xfrm>
            <a:off x="739140" y="2388870"/>
            <a:ext cx="2191941" cy="1571149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7858" y="2963228"/>
            <a:ext cx="11299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50"/>
          </a:p>
        </p:txBody>
      </p:sp>
      <p:sp>
        <p:nvSpPr>
          <p:cNvPr id="5" name="Text 3"/>
          <p:cNvSpPr/>
          <p:nvPr/>
        </p:nvSpPr>
        <p:spPr>
          <a:xfrm>
            <a:off x="3142178" y="2599968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Quality</a:t>
            </a:r>
            <a:endParaRPr lang="en-US" sz="2150"/>
          </a:p>
        </p:txBody>
      </p:sp>
      <p:sp>
        <p:nvSpPr>
          <p:cNvPr id="6" name="Text 4"/>
          <p:cNvSpPr/>
          <p:nvPr/>
        </p:nvSpPr>
        <p:spPr>
          <a:xfrm>
            <a:off x="3142178" y="3073122"/>
            <a:ext cx="1053798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need accurate and complete data to make correct forecasts. If the data is poor or missing, it can cause wrong and biased predictions.</a:t>
            </a:r>
            <a:endParaRPr lang="en-US" sz="1650"/>
          </a:p>
        </p:txBody>
      </p:sp>
      <p:sp>
        <p:nvSpPr>
          <p:cNvPr id="7" name="Shape 5"/>
          <p:cNvSpPr/>
          <p:nvPr/>
        </p:nvSpPr>
        <p:spPr>
          <a:xfrm>
            <a:off x="3036570" y="3950494"/>
            <a:ext cx="10749201" cy="11430"/>
          </a:xfrm>
          <a:prstGeom prst="roundRect">
            <a:avLst>
              <a:gd name="adj" fmla="val 77600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39140" y="4065508"/>
            <a:ext cx="4384000" cy="1571149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57858" y="4639866"/>
            <a:ext cx="14966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50"/>
          </a:p>
        </p:txBody>
      </p:sp>
      <p:sp>
        <p:nvSpPr>
          <p:cNvPr id="10" name="Text 8"/>
          <p:cNvSpPr/>
          <p:nvPr/>
        </p:nvSpPr>
        <p:spPr>
          <a:xfrm>
            <a:off x="5334238" y="4276606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Overfitting</a:t>
            </a:r>
            <a:endParaRPr lang="en-US" sz="2150"/>
          </a:p>
        </p:txBody>
      </p:sp>
      <p:sp>
        <p:nvSpPr>
          <p:cNvPr id="11" name="Text 9"/>
          <p:cNvSpPr/>
          <p:nvPr/>
        </p:nvSpPr>
        <p:spPr>
          <a:xfrm>
            <a:off x="5334238" y="4749760"/>
            <a:ext cx="834592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can become too focused on the training data, making it hard for them to predict accurately when faced with new data.</a:t>
            </a:r>
            <a:endParaRPr lang="en-US" sz="1650"/>
          </a:p>
        </p:txBody>
      </p:sp>
      <p:sp>
        <p:nvSpPr>
          <p:cNvPr id="12" name="Shape 10"/>
          <p:cNvSpPr/>
          <p:nvPr/>
        </p:nvSpPr>
        <p:spPr>
          <a:xfrm>
            <a:off x="5228630" y="5627132"/>
            <a:ext cx="8557141" cy="11430"/>
          </a:xfrm>
          <a:prstGeom prst="roundRect">
            <a:avLst>
              <a:gd name="adj" fmla="val 77600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39140" y="5742146"/>
            <a:ext cx="6576060" cy="1909048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57858" y="6485453"/>
            <a:ext cx="14942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50"/>
          </a:p>
        </p:txBody>
      </p:sp>
      <p:sp>
        <p:nvSpPr>
          <p:cNvPr id="15" name="Text 13"/>
          <p:cNvSpPr/>
          <p:nvPr/>
        </p:nvSpPr>
        <p:spPr>
          <a:xfrm>
            <a:off x="7526298" y="5953244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Interpretability</a:t>
            </a:r>
            <a:endParaRPr lang="en-US" sz="2150"/>
          </a:p>
        </p:txBody>
      </p:sp>
      <p:sp>
        <p:nvSpPr>
          <p:cNvPr id="16" name="Text 14"/>
          <p:cNvSpPr/>
          <p:nvPr/>
        </p:nvSpPr>
        <p:spPr>
          <a:xfrm>
            <a:off x="7526298" y="6426398"/>
            <a:ext cx="6153864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AI models can become too focused on the training data, making it hard for them to predict accurately when faced with new data.</a:t>
            </a:r>
            <a:endParaRPr lang="en-US" sz="1700">
              <a:solidFill>
                <a:srgbClr val="000000"/>
              </a:solidFill>
              <a:latin typeface="Inter"/>
              <a:ea typeface="Inter"/>
              <a:cs typeface="Inter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>
              <a:solidFill>
                <a:srgbClr val="272525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38" y="620435"/>
            <a:ext cx="4592836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3600"/>
          </a:p>
        </p:txBody>
      </p:sp>
      <p:sp>
        <p:nvSpPr>
          <p:cNvPr id="4" name="Text 1"/>
          <p:cNvSpPr/>
          <p:nvPr/>
        </p:nvSpPr>
        <p:spPr>
          <a:xfrm>
            <a:off x="612338" y="1544360"/>
            <a:ext cx="3828455" cy="577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4500"/>
          </a:p>
        </p:txBody>
      </p:sp>
      <p:sp>
        <p:nvSpPr>
          <p:cNvPr id="5" name="Text 2"/>
          <p:cNvSpPr/>
          <p:nvPr/>
        </p:nvSpPr>
        <p:spPr>
          <a:xfrm>
            <a:off x="1378387" y="2340293"/>
            <a:ext cx="22963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</a:t>
            </a:r>
            <a:endParaRPr lang="en-US" sz="1800"/>
          </a:p>
        </p:txBody>
      </p:sp>
      <p:sp>
        <p:nvSpPr>
          <p:cNvPr id="6" name="Text 3"/>
          <p:cNvSpPr/>
          <p:nvPr/>
        </p:nvSpPr>
        <p:spPr>
          <a:xfrm>
            <a:off x="612338" y="2732246"/>
            <a:ext cx="382845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research will focus on integrating AI with other technologies, such as smart grids and demand response, for improved load management.</a:t>
            </a:r>
            <a:endParaRPr lang="en-US" sz="1350"/>
          </a:p>
        </p:txBody>
      </p:sp>
      <p:sp>
        <p:nvSpPr>
          <p:cNvPr id="7" name="Text 4"/>
          <p:cNvSpPr/>
          <p:nvPr/>
        </p:nvSpPr>
        <p:spPr>
          <a:xfrm>
            <a:off x="4703207" y="1544360"/>
            <a:ext cx="3828455" cy="577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500"/>
          </a:p>
        </p:txBody>
      </p:sp>
      <p:sp>
        <p:nvSpPr>
          <p:cNvPr id="8" name="Text 5"/>
          <p:cNvSpPr/>
          <p:nvPr/>
        </p:nvSpPr>
        <p:spPr>
          <a:xfrm>
            <a:off x="5469255" y="2340293"/>
            <a:ext cx="22963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Advancements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>
          <a:xfrm>
            <a:off x="4703207" y="2732246"/>
            <a:ext cx="382845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development of new and advanced AI techniques, such as deep learning, holds promise for enhancing load forecasting capabilities.</a:t>
            </a:r>
            <a:endParaRPr lang="en-US" sz="1350"/>
          </a:p>
        </p:txBody>
      </p:sp>
      <p:sp>
        <p:nvSpPr>
          <p:cNvPr id="10" name="Text 7"/>
          <p:cNvSpPr/>
          <p:nvPr/>
        </p:nvSpPr>
        <p:spPr>
          <a:xfrm>
            <a:off x="2657713" y="4464606"/>
            <a:ext cx="3828455" cy="577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4500"/>
          </a:p>
        </p:txBody>
      </p:sp>
      <p:sp>
        <p:nvSpPr>
          <p:cNvPr id="11" name="Text 8"/>
          <p:cNvSpPr/>
          <p:nvPr/>
        </p:nvSpPr>
        <p:spPr>
          <a:xfrm>
            <a:off x="3423761" y="5260538"/>
            <a:ext cx="22963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</a:t>
            </a:r>
            <a:endParaRPr lang="en-US" sz="1800"/>
          </a:p>
        </p:txBody>
      </p:sp>
      <p:sp>
        <p:nvSpPr>
          <p:cNvPr id="12" name="Text 9"/>
          <p:cNvSpPr/>
          <p:nvPr/>
        </p:nvSpPr>
        <p:spPr>
          <a:xfrm>
            <a:off x="2657713" y="5652492"/>
            <a:ext cx="382845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leveraging AI, electric utilities can achieve greater operational efficiency, ensure grid reliability, and optimize energy resources, benefitting both the industry and consumers.</a:t>
            </a:r>
            <a:endParaRPr lang="en-US" sz="1350"/>
          </a:p>
        </p:txBody>
      </p:sp>
      <p:sp>
        <p:nvSpPr>
          <p:cNvPr id="13" name="Text 10"/>
          <p:cNvSpPr/>
          <p:nvPr/>
        </p:nvSpPr>
        <p:spPr>
          <a:xfrm>
            <a:off x="612338" y="7035046"/>
            <a:ext cx="4592836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EAB847-D1D0-88E5-3838-A713F42EF0B2}"/>
              </a:ext>
            </a:extLst>
          </p:cNvPr>
          <p:cNvSpPr txBox="1"/>
          <p:nvPr/>
        </p:nvSpPr>
        <p:spPr>
          <a:xfrm>
            <a:off x="5323631" y="2963069"/>
            <a:ext cx="7869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latin typeface="Times New Roman"/>
                <a:ea typeface="Calibri"/>
                <a:cs typeface="Calibri"/>
              </a:rPr>
              <a:t>THANKYOU...</a:t>
            </a:r>
            <a:endParaRPr lang="en-US" sz="40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025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encoded.png">
            <a:extLst>
              <a:ext uri="{FF2B5EF4-FFF2-40B4-BE49-F238E27FC236}">
                <a16:creationId xmlns:a16="http://schemas.microsoft.com/office/drawing/2014/main" id="{3747D571-863A-161F-AD8C-3F7781C3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-1971"/>
            <a:ext cx="14630017" cy="23773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367" y="1029305"/>
            <a:ext cx="7556421" cy="1029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/>
              <a:t>INTRODUCTION: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193436-FE42-A4E0-9C7E-623A66D0D1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750" b="23688"/>
          <a:stretch/>
        </p:blipFill>
        <p:spPr>
          <a:xfrm>
            <a:off x="7561520" y="3007906"/>
            <a:ext cx="6634869" cy="4136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CD6F2A-60EB-0567-316E-089B597FB359}"/>
              </a:ext>
            </a:extLst>
          </p:cNvPr>
          <p:cNvSpPr txBox="1"/>
          <p:nvPr/>
        </p:nvSpPr>
        <p:spPr>
          <a:xfrm>
            <a:off x="260777" y="2539875"/>
            <a:ext cx="721854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/>
                <a:cs typeface="Arial"/>
              </a:rPr>
              <a:t>Load forecasting </a:t>
            </a:r>
            <a:r>
              <a:rPr lang="en-US">
                <a:latin typeface="Arial"/>
                <a:cs typeface="Arial"/>
              </a:rPr>
              <a:t>predicts future electricity demand using weather, season, and historical data to ensure efficient energy management.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Arial"/>
                <a:cs typeface="Arial"/>
              </a:rPr>
              <a:t>Short-term forecasting </a:t>
            </a:r>
            <a:r>
              <a:rPr lang="en-US">
                <a:latin typeface="Arial"/>
                <a:cs typeface="Arial"/>
              </a:rPr>
              <a:t>estimates demand from a few hours to days ahead for better grid management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B6508FA-E753-C8E9-274E-3D913BA57D0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34919" y="4477316"/>
            <a:ext cx="70544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  Accurate predictions optimize power generation and             distribution,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reducing costs, preventing energy waste, and   enhancing efficiency.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  Ensures grid stability and reliability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by balancing supply with     demand, preventing shortages or overloads. </a:t>
            </a:r>
            <a:endParaRPr lang="en-US" altLang="en-US" sz="18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</p:txBody>
      </p:sp>
      <p:sp>
        <p:nvSpPr>
          <p:cNvPr id="2" name="Text 9">
            <a:extLst>
              <a:ext uri="{FF2B5EF4-FFF2-40B4-BE49-F238E27FC236}">
                <a16:creationId xmlns:a16="http://schemas.microsoft.com/office/drawing/2014/main" id="{22EFD824-2198-5E41-8849-186F54108908}"/>
              </a:ext>
            </a:extLst>
          </p:cNvPr>
          <p:cNvSpPr/>
          <p:nvPr/>
        </p:nvSpPr>
        <p:spPr>
          <a:xfrm>
            <a:off x="336463" y="6474467"/>
            <a:ext cx="724281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en-US">
                <a:solidFill>
                  <a:srgbClr val="272525"/>
                </a:solidFill>
                <a:latin typeface="Arial"/>
                <a:ea typeface="Inter"/>
                <a:cs typeface="Inter" pitchFamily="34" charset="-120"/>
              </a:rPr>
              <a:t>AI automation simplifies load forecasting, cutting down on manual work and allowing resources to focus on more important tasks</a:t>
            </a:r>
            <a:r>
              <a:rPr lang="en-US" sz="200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.</a:t>
            </a:r>
            <a:endParaRPr lang="en-US" sz="2000">
              <a:latin typeface="Calibri"/>
              <a:ea typeface="Inter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CB610-B1E1-6C47-9683-196017466D65}"/>
              </a:ext>
            </a:extLst>
          </p:cNvPr>
          <p:cNvSpPr txBox="1"/>
          <p:nvPr/>
        </p:nvSpPr>
        <p:spPr>
          <a:xfrm>
            <a:off x="685852" y="1289303"/>
            <a:ext cx="6545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CE583-77D3-E7CF-7EA0-8B9732463226}"/>
              </a:ext>
            </a:extLst>
          </p:cNvPr>
          <p:cNvSpPr txBox="1"/>
          <p:nvPr/>
        </p:nvSpPr>
        <p:spPr>
          <a:xfrm>
            <a:off x="6858000" y="3657600"/>
            <a:ext cx="7472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EACE5DC-7F9B-D45B-FAC6-D4792CCF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23" y="2055820"/>
            <a:ext cx="809578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Inaccurate Predictions:</a:t>
            </a:r>
            <a:r>
              <a:rPr lang="en-US">
                <a:ea typeface="+mn-lt"/>
                <a:cs typeface="+mn-lt"/>
              </a:rPr>
              <a:t> Traditional methods struggle to forecast </a:t>
            </a:r>
            <a:r>
              <a:rPr kumimoji="0" lang="en-US" sz="180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short-term electricity demand </a:t>
            </a:r>
            <a:r>
              <a:rPr lang="en-US">
                <a:ea typeface="+mn-lt"/>
                <a:cs typeface="+mn-lt"/>
              </a:rPr>
              <a:t>accurately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Sudden Demand Fluctuations:</a:t>
            </a:r>
            <a:r>
              <a:rPr lang="en-US">
                <a:ea typeface="+mn-lt"/>
                <a:cs typeface="+mn-lt"/>
              </a:rPr>
              <a:t> Rapid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 and </a:t>
            </a:r>
            <a:r>
              <a:rPr lang="en-US">
                <a:ea typeface="+mn-lt"/>
                <a:cs typeface="+mn-lt"/>
              </a:rPr>
              <a:t>unpredictable 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changes</a:t>
            </a:r>
            <a:r>
              <a:rPr lang="en-US">
                <a:ea typeface="+mn-lt"/>
                <a:cs typeface="+mn-lt"/>
              </a:rPr>
              <a:t> in consumption patterns make forecasting complex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Operational Challenges:</a:t>
            </a:r>
            <a:r>
              <a:rPr lang="en-US">
                <a:ea typeface="+mn-lt"/>
                <a:cs typeface="+mn-lt"/>
              </a:rPr>
              <a:t> Inaccurate forecasts lead</a:t>
            </a:r>
            <a:r>
              <a:rPr kumimoji="0" lang="en-US" sz="180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 to </a:t>
            </a:r>
            <a:r>
              <a:rPr lang="en-US">
                <a:ea typeface="+mn-lt"/>
                <a:cs typeface="+mn-lt"/>
              </a:rPr>
              <a:t>power imbalances, higher costs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, and </a:t>
            </a:r>
            <a:r>
              <a:rPr lang="en-US">
                <a:ea typeface="+mn-lt"/>
                <a:cs typeface="+mn-lt"/>
              </a:rPr>
              <a:t>inefficient resource allocation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Need for Smarter Forecasting:</a:t>
            </a:r>
            <a:r>
              <a:rPr lang="en-US">
                <a:ea typeface="+mn-lt"/>
                <a:cs typeface="+mn-lt"/>
              </a:rPr>
              <a:t> A data-driven AI approach is essential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 to </a:t>
            </a:r>
            <a:r>
              <a:rPr lang="en-US">
                <a:ea typeface="+mn-lt"/>
                <a:cs typeface="+mn-lt"/>
              </a:rPr>
              <a:t>enhance prediction accuracy 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and </a:t>
            </a:r>
            <a:r>
              <a:rPr lang="en-US">
                <a:ea typeface="+mn-lt"/>
                <a:cs typeface="+mn-lt"/>
              </a:rPr>
              <a:t>optimize 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energy </a:t>
            </a:r>
            <a:r>
              <a:rPr lang="en-US">
                <a:ea typeface="+mn-lt"/>
                <a:cs typeface="+mn-lt"/>
              </a:rPr>
              <a:t>management</a:t>
            </a:r>
            <a:r>
              <a:rPr kumimoji="0" lang="en-US" sz="18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marR="0" lvl="0" indent="0" algn="just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  <p:sp>
        <p:nvSpPr>
          <p:cNvPr id="15" name="AutoShape 8" descr="Forecasting">
            <a:extLst>
              <a:ext uri="{FF2B5EF4-FFF2-40B4-BE49-F238E27FC236}">
                <a16:creationId xmlns:a16="http://schemas.microsoft.com/office/drawing/2014/main" id="{0B97E11D-1126-3AA2-D998-90FEABFD3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0917" y="27323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D35528-2AD1-E258-E7C8-A17256CC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054" y="0"/>
            <a:ext cx="5778346" cy="81180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C02DD3-2E31-DD1D-E62E-23A29FD411A2}"/>
              </a:ext>
            </a:extLst>
          </p:cNvPr>
          <p:cNvSpPr txBox="1"/>
          <p:nvPr/>
        </p:nvSpPr>
        <p:spPr>
          <a:xfrm>
            <a:off x="3242990" y="4884469"/>
            <a:ext cx="1561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20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ABD93-70C6-A6CC-4A5B-7C309882EA62}"/>
              </a:ext>
            </a:extLst>
          </p:cNvPr>
          <p:cNvSpPr txBox="1"/>
          <p:nvPr/>
        </p:nvSpPr>
        <p:spPr>
          <a:xfrm>
            <a:off x="401647" y="5688925"/>
            <a:ext cx="8396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develop an AI-based load forecasting model using ANN and SVM.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improve the accuracy of short-term electricity demand forecasts.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compare the performance of ANN and SVM for load forecasting.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help electric utilities make better decisions with accurate load forecasting.</a:t>
            </a:r>
          </a:p>
        </p:txBody>
      </p:sp>
    </p:spTree>
    <p:extLst>
      <p:ext uri="{BB962C8B-B14F-4D97-AF65-F5344CB8AC3E}">
        <p14:creationId xmlns:p14="http://schemas.microsoft.com/office/powerpoint/2010/main" val="251128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C239B8-A7AB-17BA-E691-827FCE5DC4C4}"/>
              </a:ext>
            </a:extLst>
          </p:cNvPr>
          <p:cNvSpPr txBox="1"/>
          <p:nvPr/>
        </p:nvSpPr>
        <p:spPr>
          <a:xfrm>
            <a:off x="536690" y="4497205"/>
            <a:ext cx="71533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"/>
                <a:ea typeface="Calibri"/>
                <a:cs typeface="Calibri"/>
              </a:rPr>
              <a:t>ARTIFICIAL NUERAL NETWORK:</a:t>
            </a:r>
            <a:endParaRPr lang="en-US" sz="2400" b="1">
              <a:latin typeface="Arial"/>
              <a:cs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E6D398-DF30-4AF9-A2A8-904AF7E3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93420"/>
              </p:ext>
            </p:extLst>
          </p:nvPr>
        </p:nvGraphicFramePr>
        <p:xfrm>
          <a:off x="341055" y="1097818"/>
          <a:ext cx="10961931" cy="29494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61931">
                  <a:extLst>
                    <a:ext uri="{9D8B030D-6E8A-4147-A177-3AD203B41FA5}">
                      <a16:colId xmlns:a16="http://schemas.microsoft.com/office/drawing/2014/main" val="302520382"/>
                    </a:ext>
                  </a:extLst>
                </a:gridCol>
              </a:tblGrid>
              <a:tr h="294942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/>
                        <a:t>A supervised learning algorithm that finds the optimal hyperplane to separate different classes (for classification) or predict continuous values (for regression).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Support Vector Regression (SVR)</a:t>
                      </a:r>
                      <a:r>
                        <a:rPr lang="en-US" sz="2400" b="0" i="0" u="none" strike="noStrike" noProof="0">
                          <a:latin typeface="Calibri"/>
                        </a:rPr>
                        <a:t> for regression tasks, with kernels like Linear, Polynomial, RBF (Radial Basis Function).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400" b="0" i="0" u="none" strike="noStrike" noProof="0"/>
                        <a:t>Maximizes the margin between data points and the decision boundary using support vectors. Uses a kernel trick to handle non-linear data.</a:t>
                      </a:r>
                      <a:endParaRPr lang="en-US" sz="2400" b="0" i="0" u="none" strike="noStrike" noProof="0">
                        <a:latin typeface="Calibri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970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0D0CCFE-4FBB-65A0-34D0-AABC103FA04E}"/>
              </a:ext>
            </a:extLst>
          </p:cNvPr>
          <p:cNvSpPr txBox="1"/>
          <p:nvPr/>
        </p:nvSpPr>
        <p:spPr>
          <a:xfrm>
            <a:off x="543188" y="635278"/>
            <a:ext cx="49850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"/>
                <a:ea typeface="Calibri"/>
                <a:cs typeface="Calibri"/>
              </a:rPr>
              <a:t>SUPPORT VECTOR MACHINE:</a:t>
            </a:r>
            <a:endParaRPr lang="en-US" sz="2400" b="1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B453-40F0-68A0-1B99-9A8A32DA41F2}"/>
              </a:ext>
            </a:extLst>
          </p:cNvPr>
          <p:cNvSpPr txBox="1"/>
          <p:nvPr/>
        </p:nvSpPr>
        <p:spPr>
          <a:xfrm>
            <a:off x="337741" y="5117672"/>
            <a:ext cx="1007567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 computational model inspired by biological neurons that learns patterns from data through interconnected layers of artificial neurons.</a:t>
            </a:r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Feedforward Neural Network (FNN)</a:t>
            </a:r>
            <a:r>
              <a:rPr lang="en-US" sz="2400">
                <a:ea typeface="+mn-lt"/>
                <a:cs typeface="+mn-lt"/>
              </a:rPr>
              <a:t> with backpropagation for training. Can include multiple layers (deep learning).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Processes input through multiple layers (input → hidden → output), applies activation functions, and updates weights using backpropagation &amp; gradient descent.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</p:txBody>
      </p:sp>
      <p:pic>
        <p:nvPicPr>
          <p:cNvPr id="11" name="Picture 10" descr="preencoded.png">
            <a:extLst>
              <a:ext uri="{FF2B5EF4-FFF2-40B4-BE49-F238E27FC236}">
                <a16:creationId xmlns:a16="http://schemas.microsoft.com/office/drawing/2014/main" id="{2AE6B971-166B-B7A0-2E79-303CAF01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58" y="447883"/>
            <a:ext cx="3492362" cy="3172654"/>
          </a:xfrm>
          <a:prstGeom prst="rect">
            <a:avLst/>
          </a:prstGeom>
        </p:spPr>
      </p:pic>
      <p:pic>
        <p:nvPicPr>
          <p:cNvPr id="12" name="Picture 11" descr="preencoded.png">
            <a:extLst>
              <a:ext uri="{FF2B5EF4-FFF2-40B4-BE49-F238E27FC236}">
                <a16:creationId xmlns:a16="http://schemas.microsoft.com/office/drawing/2014/main" id="{34A0AC00-7F36-75CA-3833-87F81EF3D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410" y="4733304"/>
            <a:ext cx="4393510" cy="296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4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000" y="1035248"/>
            <a:ext cx="10054471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Comparative Analysis of ANN and SVM Techniques </a:t>
            </a:r>
            <a:endParaRPr lang="en-US" sz="33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70" y="1901309"/>
            <a:ext cx="1668423" cy="12925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0488" y="2552819"/>
            <a:ext cx="877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600"/>
          </a:p>
        </p:txBody>
      </p:sp>
      <p:sp>
        <p:nvSpPr>
          <p:cNvPr id="5" name="Text 2"/>
          <p:cNvSpPr/>
          <p:nvPr/>
        </p:nvSpPr>
        <p:spPr>
          <a:xfrm>
            <a:off x="4942642" y="2065258"/>
            <a:ext cx="215253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⭐</a:t>
            </a: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4942642" y="2447925"/>
            <a:ext cx="583715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highly accurate predictions, closely matching actual load.</a:t>
            </a:r>
            <a:endParaRPr lang="en-US" sz="1250"/>
          </a:p>
        </p:txBody>
      </p:sp>
      <p:sp>
        <p:nvSpPr>
          <p:cNvPr id="7" name="Text 4"/>
          <p:cNvSpPr/>
          <p:nvPr/>
        </p:nvSpPr>
        <p:spPr>
          <a:xfrm>
            <a:off x="4942642" y="2767608"/>
            <a:ext cx="583715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predictions are close but slightly less accurate than ANN.</a:t>
            </a:r>
            <a:endParaRPr lang="en-US" sz="1250"/>
          </a:p>
        </p:txBody>
      </p:sp>
      <p:sp>
        <p:nvSpPr>
          <p:cNvPr id="8" name="Shape 5"/>
          <p:cNvSpPr/>
          <p:nvPr/>
        </p:nvSpPr>
        <p:spPr>
          <a:xfrm>
            <a:off x="4819650" y="3204805"/>
            <a:ext cx="9195792" cy="11430"/>
          </a:xfrm>
          <a:prstGeom prst="roundRect">
            <a:avLst>
              <a:gd name="adj" fmla="val 602644"/>
            </a:avLst>
          </a:prstGeom>
          <a:solidFill>
            <a:srgbClr val="B2D4E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118" y="3234809"/>
            <a:ext cx="3336846" cy="12925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86438" y="3717012"/>
            <a:ext cx="11620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600"/>
          </a:p>
        </p:txBody>
      </p:sp>
      <p:sp>
        <p:nvSpPr>
          <p:cNvPr id="11" name="Text 7"/>
          <p:cNvSpPr/>
          <p:nvPr/>
        </p:nvSpPr>
        <p:spPr>
          <a:xfrm>
            <a:off x="5776913" y="3398758"/>
            <a:ext cx="215253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⭐</a:t>
            </a: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Generalization</a:t>
            </a:r>
            <a:endParaRPr lang="en-US" sz="1650"/>
          </a:p>
        </p:txBody>
      </p:sp>
      <p:sp>
        <p:nvSpPr>
          <p:cNvPr id="12" name="Text 8"/>
          <p:cNvSpPr/>
          <p:nvPr/>
        </p:nvSpPr>
        <p:spPr>
          <a:xfrm>
            <a:off x="5670896" y="3688660"/>
            <a:ext cx="670012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Font typeface="Arial"/>
              <a:buChar char="•"/>
            </a:pPr>
            <a:r>
              <a:rPr lang="en-US" sz="1250" b="1">
                <a:solidFill>
                  <a:srgbClr val="272525"/>
                </a:solidFill>
                <a:ea typeface="+mn-lt"/>
                <a:cs typeface="+mn-lt"/>
              </a:rPr>
              <a:t>ANN tends to generalize well on large datasets</a:t>
            </a:r>
            <a:r>
              <a:rPr lang="en-US" sz="1250">
                <a:solidFill>
                  <a:srgbClr val="272525"/>
                </a:solidFill>
                <a:ea typeface="+mn-lt"/>
                <a:cs typeface="+mn-lt"/>
              </a:rPr>
              <a:t> but needs </a:t>
            </a:r>
            <a:r>
              <a:rPr lang="en-US" sz="1250" b="1">
                <a:solidFill>
                  <a:srgbClr val="272525"/>
                </a:solidFill>
                <a:ea typeface="+mn-lt"/>
                <a:cs typeface="+mn-lt"/>
              </a:rPr>
              <a:t>more training data</a:t>
            </a:r>
            <a:r>
              <a:rPr lang="en-US" sz="1250">
                <a:solidFill>
                  <a:srgbClr val="272525"/>
                </a:solidFill>
                <a:ea typeface="+mn-lt"/>
                <a:cs typeface="+mn-lt"/>
              </a:rPr>
              <a:t> to avoid overfitting.</a:t>
            </a:r>
            <a:endParaRPr lang="en-US" sz="1250">
              <a:ea typeface="+mn-lt"/>
              <a:cs typeface="+mn-lt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675313" y="4051780"/>
            <a:ext cx="7563723" cy="279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Font typeface="Arial"/>
              <a:buChar char="•"/>
            </a:pPr>
            <a:r>
              <a:rPr lang="en-US" sz="1250" b="1">
                <a:solidFill>
                  <a:srgbClr val="272525"/>
                </a:solidFill>
                <a:ea typeface="+mn-lt"/>
                <a:cs typeface="+mn-lt"/>
              </a:rPr>
              <a:t>SVM generalizes better on small to medium datasets</a:t>
            </a:r>
            <a:r>
              <a:rPr lang="en-US" sz="1250">
                <a:solidFill>
                  <a:srgbClr val="272525"/>
                </a:solidFill>
                <a:ea typeface="+mn-lt"/>
                <a:cs typeface="+mn-lt"/>
              </a:rPr>
              <a:t> and is </a:t>
            </a:r>
            <a:r>
              <a:rPr lang="en-US" sz="1250" b="1">
                <a:solidFill>
                  <a:srgbClr val="272525"/>
                </a:solidFill>
                <a:ea typeface="+mn-lt"/>
                <a:cs typeface="+mn-lt"/>
              </a:rPr>
              <a:t>less prone to overfitting</a:t>
            </a:r>
            <a:r>
              <a:rPr lang="en-US" sz="1250">
                <a:solidFill>
                  <a:srgbClr val="272525"/>
                </a:solidFill>
                <a:ea typeface="+mn-lt"/>
                <a:cs typeface="+mn-lt"/>
              </a:rPr>
              <a:t> with the right kernel selection.</a:t>
            </a:r>
            <a:endParaRPr lang="en-US" sz="1250">
              <a:ea typeface="+mn-lt"/>
              <a:cs typeface="+mn-lt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5653921" y="4538305"/>
            <a:ext cx="8361521" cy="11430"/>
          </a:xfrm>
          <a:prstGeom prst="roundRect">
            <a:avLst>
              <a:gd name="adj" fmla="val 602644"/>
            </a:avLst>
          </a:prstGeom>
          <a:solidFill>
            <a:srgbClr val="B2D4E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47" y="4555057"/>
            <a:ext cx="5045024" cy="130579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86319" y="5050512"/>
            <a:ext cx="1160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600"/>
          </a:p>
        </p:txBody>
      </p:sp>
      <p:sp>
        <p:nvSpPr>
          <p:cNvPr id="17" name="Text 12"/>
          <p:cNvSpPr/>
          <p:nvPr/>
        </p:nvSpPr>
        <p:spPr>
          <a:xfrm>
            <a:off x="6611064" y="4732258"/>
            <a:ext cx="215253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⭐</a:t>
            </a: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Handling</a:t>
            </a:r>
            <a:endParaRPr lang="en-US" sz="1650"/>
          </a:p>
        </p:txBody>
      </p:sp>
      <p:sp>
        <p:nvSpPr>
          <p:cNvPr id="18" name="Text 13"/>
          <p:cNvSpPr/>
          <p:nvPr/>
        </p:nvSpPr>
        <p:spPr>
          <a:xfrm>
            <a:off x="6611064" y="5114925"/>
            <a:ext cx="671703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performs well with large datasets and complex patterns.</a:t>
            </a:r>
            <a:endParaRPr lang="en-US" sz="1250"/>
          </a:p>
        </p:txBody>
      </p:sp>
      <p:sp>
        <p:nvSpPr>
          <p:cNvPr id="19" name="Text 14"/>
          <p:cNvSpPr/>
          <p:nvPr/>
        </p:nvSpPr>
        <p:spPr>
          <a:xfrm>
            <a:off x="6611064" y="5434608"/>
            <a:ext cx="671703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effective for smaller datasets and handles high-dimensional data efficiently.</a:t>
            </a:r>
            <a:endParaRPr lang="en-US" sz="1250"/>
          </a:p>
        </p:txBody>
      </p:sp>
      <p:sp>
        <p:nvSpPr>
          <p:cNvPr id="20" name="Shape 15"/>
          <p:cNvSpPr/>
          <p:nvPr/>
        </p:nvSpPr>
        <p:spPr>
          <a:xfrm>
            <a:off x="6488073" y="5871805"/>
            <a:ext cx="7527369" cy="11430"/>
          </a:xfrm>
          <a:prstGeom prst="roundRect">
            <a:avLst>
              <a:gd name="adj" fmla="val 602644"/>
            </a:avLst>
          </a:prstGeom>
          <a:solidFill>
            <a:srgbClr val="B2D4E5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5" y="5901809"/>
            <a:ext cx="6673691" cy="129254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3889177" y="6384012"/>
            <a:ext cx="11049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600"/>
          </a:p>
        </p:txBody>
      </p:sp>
      <p:sp>
        <p:nvSpPr>
          <p:cNvPr id="23" name="Text 17"/>
          <p:cNvSpPr/>
          <p:nvPr/>
        </p:nvSpPr>
        <p:spPr>
          <a:xfrm>
            <a:off x="7445335" y="6065758"/>
            <a:ext cx="2216468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⭐</a:t>
            </a: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Efficiency:</a:t>
            </a:r>
            <a:endParaRPr lang="en-US" sz="1650"/>
          </a:p>
        </p:txBody>
      </p:sp>
      <p:sp>
        <p:nvSpPr>
          <p:cNvPr id="24" name="Text 18"/>
          <p:cNvSpPr/>
          <p:nvPr/>
        </p:nvSpPr>
        <p:spPr>
          <a:xfrm>
            <a:off x="7445335" y="6448425"/>
            <a:ext cx="581858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requires more time for training due to complex network structures.</a:t>
            </a:r>
            <a:endParaRPr lang="en-US" sz="1250"/>
          </a:p>
        </p:txBody>
      </p:sp>
      <p:sp>
        <p:nvSpPr>
          <p:cNvPr id="25" name="Text 19"/>
          <p:cNvSpPr/>
          <p:nvPr/>
        </p:nvSpPr>
        <p:spPr>
          <a:xfrm>
            <a:off x="7445335" y="6768108"/>
            <a:ext cx="581858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faster in training, especially with smaller datasets.</a:t>
            </a:r>
            <a:endParaRPr lang="en-US" sz="12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E3CF719D-47B6-E122-9FC0-0C619DB0B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1485271"/>
              </p:ext>
            </p:extLst>
          </p:nvPr>
        </p:nvGraphicFramePr>
        <p:xfrm>
          <a:off x="1044195" y="458354"/>
          <a:ext cx="7170858" cy="732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8" name="Picture 27" descr="Artificial Intelligence Techniques | 4 Techniques of Artificial Intelligence">
            <a:extLst>
              <a:ext uri="{FF2B5EF4-FFF2-40B4-BE49-F238E27FC236}">
                <a16:creationId xmlns:a16="http://schemas.microsoft.com/office/drawing/2014/main" id="{56D6FCA4-76C8-4CF4-5FEC-354AEFD381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8214" y="2545482"/>
            <a:ext cx="5498542" cy="31458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68C51C-E595-4FBF-084E-2C79B8CC2F5E}"/>
              </a:ext>
            </a:extLst>
          </p:cNvPr>
          <p:cNvSpPr txBox="1"/>
          <p:nvPr/>
        </p:nvSpPr>
        <p:spPr>
          <a:xfrm>
            <a:off x="745265" y="463721"/>
            <a:ext cx="74712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Methodology for Load Forecasting Using SVM: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3B929-9DF7-6CC2-22B7-F1A5B0B991DA}"/>
              </a:ext>
            </a:extLst>
          </p:cNvPr>
          <p:cNvSpPr txBox="1"/>
          <p:nvPr/>
        </p:nvSpPr>
        <p:spPr>
          <a:xfrm>
            <a:off x="902044" y="1241855"/>
            <a:ext cx="13098161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Preparation</a:t>
            </a:r>
            <a:endParaRPr lang="en-US" sz="2400" b="1"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sz="2400"/>
              <a:t>Load historical </a:t>
            </a:r>
            <a:r>
              <a:rPr lang="en-US" sz="2400" b="1"/>
              <a:t>electricity demand</a:t>
            </a:r>
            <a:r>
              <a:rPr lang="en-US" sz="2400"/>
              <a:t> data and relevant </a:t>
            </a:r>
            <a:r>
              <a:rPr lang="en-US" sz="2400" b="1"/>
              <a:t>weather features</a:t>
            </a:r>
            <a:r>
              <a:rPr lang="en-US" sz="2400"/>
              <a:t> (e.g., temperature, humidity, wind </a:t>
            </a:r>
            <a:r>
              <a:rPr lang="en-US" sz="2400" err="1"/>
              <a:t>speed,</a:t>
            </a:r>
            <a:r>
              <a:rPr lang="en-US" sz="2400" err="1">
                <a:ea typeface="+mn-lt"/>
                <a:cs typeface="+mn-lt"/>
              </a:rPr>
              <a:t>Liquid</a:t>
            </a:r>
            <a:r>
              <a:rPr lang="en-US" sz="2400">
                <a:ea typeface="+mn-lt"/>
                <a:cs typeface="+mn-lt"/>
              </a:rPr>
              <a:t> precipitation in Tocumen, Panama city </a:t>
            </a:r>
            <a:r>
              <a:rPr lang="en-US" sz="2400"/>
              <a:t>).</a:t>
            </a:r>
            <a:endParaRPr lang="en-US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Perform </a:t>
            </a:r>
            <a:r>
              <a:rPr lang="en-US" sz="2400" b="1">
                <a:ea typeface="+mn-lt"/>
                <a:cs typeface="+mn-lt"/>
              </a:rPr>
              <a:t>data cleaning</a:t>
            </a:r>
            <a:r>
              <a:rPr lang="en-US" sz="2400">
                <a:ea typeface="+mn-lt"/>
                <a:cs typeface="+mn-lt"/>
              </a:rPr>
              <a:t> and </a:t>
            </a:r>
            <a:r>
              <a:rPr lang="en-US" sz="2400" b="1">
                <a:ea typeface="+mn-lt"/>
                <a:cs typeface="+mn-lt"/>
              </a:rPr>
              <a:t>standardization</a:t>
            </a:r>
            <a:r>
              <a:rPr lang="en-US" sz="2400">
                <a:ea typeface="+mn-lt"/>
                <a:cs typeface="+mn-lt"/>
              </a:rPr>
              <a:t> using </a:t>
            </a:r>
            <a:r>
              <a:rPr lang="en-US" sz="2400" b="1">
                <a:ea typeface="+mn-lt"/>
                <a:cs typeface="+mn-lt"/>
              </a:rPr>
              <a:t>Z-score normalization</a:t>
            </a:r>
            <a:r>
              <a:rPr lang="en-US" sz="2400">
                <a:ea typeface="+mn-lt"/>
                <a:cs typeface="+mn-lt"/>
              </a:rPr>
              <a:t> to ensure proper scaling.</a:t>
            </a:r>
            <a:endParaRPr lang="en-US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Split the dataset into </a:t>
            </a:r>
            <a:r>
              <a:rPr lang="en-US" sz="2400" b="1">
                <a:ea typeface="+mn-lt"/>
                <a:cs typeface="+mn-lt"/>
              </a:rPr>
              <a:t>80% training</a:t>
            </a:r>
            <a:r>
              <a:rPr lang="en-US" sz="2400">
                <a:ea typeface="+mn-lt"/>
                <a:cs typeface="+mn-lt"/>
              </a:rPr>
              <a:t> and </a:t>
            </a:r>
            <a:r>
              <a:rPr lang="en-US" sz="2400" b="1">
                <a:ea typeface="+mn-lt"/>
                <a:cs typeface="+mn-lt"/>
              </a:rPr>
              <a:t>20% testing</a:t>
            </a:r>
            <a:r>
              <a:rPr lang="en-US" sz="2400">
                <a:ea typeface="+mn-lt"/>
                <a:cs typeface="+mn-lt"/>
              </a:rPr>
              <a:t> for model evaluation.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latin typeface="Arial Rounded MT Bold"/>
                <a:ea typeface="+mn-lt"/>
                <a:cs typeface="+mn-lt"/>
              </a:rPr>
              <a:t>Support Vector Machine (SVM) for Load Forecasting</a:t>
            </a:r>
            <a:endParaRPr lang="en-US" sz="2400">
              <a:latin typeface="Arial Rounded MT Bold"/>
              <a:ea typeface="Calibri"/>
              <a:cs typeface="Calibri"/>
            </a:endParaRPr>
          </a:p>
          <a:p>
            <a:endParaRPr lang="en-US" sz="2400">
              <a:latin typeface="Arial Rounded MT Bold"/>
            </a:endParaRPr>
          </a:p>
          <a:p>
            <a:pPr>
              <a:buFont typeface="Arial"/>
              <a:buChar char="•"/>
            </a:pPr>
            <a:r>
              <a:rPr lang="en-US" sz="2400" b="1"/>
              <a:t>Model Training Using SVR:</a:t>
            </a:r>
            <a:endParaRPr lang="en-US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We use </a:t>
            </a:r>
            <a:r>
              <a:rPr lang="en-US" sz="2400" b="1">
                <a:ea typeface="+mn-lt"/>
                <a:cs typeface="+mn-lt"/>
              </a:rPr>
              <a:t>Support Vector Regression (SVR)</a:t>
            </a:r>
            <a:r>
              <a:rPr lang="en-US" sz="2400">
                <a:ea typeface="+mn-lt"/>
                <a:cs typeface="+mn-lt"/>
              </a:rPr>
              <a:t> because: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  It captures </a:t>
            </a:r>
            <a:r>
              <a:rPr lang="en-US" sz="2400" b="1">
                <a:ea typeface="+mn-lt"/>
                <a:cs typeface="+mn-lt"/>
              </a:rPr>
              <a:t>non-linear relationships</a:t>
            </a:r>
            <a:r>
              <a:rPr lang="en-US" sz="2400">
                <a:ea typeface="+mn-lt"/>
                <a:cs typeface="+mn-lt"/>
              </a:rPr>
              <a:t> in load demand.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  It </a:t>
            </a:r>
            <a:r>
              <a:rPr lang="en-US" sz="2400" b="1">
                <a:ea typeface="+mn-lt"/>
                <a:cs typeface="+mn-lt"/>
              </a:rPr>
              <a:t>ignores small fluctuations </a:t>
            </a:r>
            <a:r>
              <a:rPr lang="en-US" sz="2400">
                <a:ea typeface="+mn-lt"/>
                <a:cs typeface="+mn-lt"/>
              </a:rPr>
              <a:t> to focus on overall trends.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  It works well for </a:t>
            </a:r>
            <a:r>
              <a:rPr lang="en-US" sz="2400" b="1">
                <a:ea typeface="+mn-lt"/>
                <a:cs typeface="+mn-lt"/>
              </a:rPr>
              <a:t>small to medium datasets</a:t>
            </a:r>
            <a:r>
              <a:rPr lang="en-US" sz="2400">
                <a:ea typeface="+mn-lt"/>
                <a:cs typeface="+mn-lt"/>
              </a:rPr>
              <a:t> compared to deep learning models.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2400">
              <a:ea typeface="Calibri"/>
              <a:cs typeface="Calibri"/>
            </a:endParaRPr>
          </a:p>
          <a:p>
            <a:pPr>
              <a:buFont typeface=""/>
              <a:buChar char="•"/>
            </a:pP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2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84C69-B27D-E514-F795-07B21F717576}"/>
              </a:ext>
            </a:extLst>
          </p:cNvPr>
          <p:cNvSpPr txBox="1"/>
          <p:nvPr/>
        </p:nvSpPr>
        <p:spPr>
          <a:xfrm>
            <a:off x="655614" y="1335540"/>
            <a:ext cx="1264830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Choosing the RBF Kernel</a:t>
            </a:r>
            <a:endParaRPr lang="en-US"/>
          </a:p>
          <a:p>
            <a:pPr>
              <a:buFontTx/>
              <a:buChar char="•"/>
            </a:pPr>
            <a:r>
              <a:rPr lang="en-US"/>
              <a:t> The </a:t>
            </a:r>
            <a:r>
              <a:rPr lang="en-US" b="1"/>
              <a:t>Radial Basis Function (RBF) kernel</a:t>
            </a:r>
            <a:r>
              <a:rPr lang="en-US"/>
              <a:t> is used because:</a:t>
            </a:r>
            <a:br>
              <a:rPr lang="en-US"/>
            </a:br>
            <a:r>
              <a:rPr lang="en-US"/>
              <a:t>      It maps data into a </a:t>
            </a:r>
            <a:r>
              <a:rPr lang="en-US" b="1"/>
              <a:t>higher-dimensional space</a:t>
            </a:r>
            <a:r>
              <a:rPr lang="en-US"/>
              <a:t> to capture complex demand patterns.</a:t>
            </a:r>
            <a:br>
              <a:rPr lang="en-US"/>
            </a:br>
            <a:r>
              <a:rPr lang="en-US"/>
              <a:t>      It </a:t>
            </a:r>
            <a:r>
              <a:rPr lang="en-US" b="1"/>
              <a:t>handles seasonal variations</a:t>
            </a:r>
            <a:r>
              <a:rPr lang="en-US"/>
              <a:t> in load demand.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sz="2400" b="1">
                <a:ea typeface="+mn-lt"/>
                <a:cs typeface="+mn-lt"/>
              </a:rPr>
              <a:t>Hyperparameter Optimization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🔹 We tune three key parameters to improve accuracy: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 C (Regularization Parameter)</a:t>
            </a:r>
            <a:r>
              <a:rPr lang="en-US">
                <a:ea typeface="+mn-lt"/>
                <a:cs typeface="+mn-lt"/>
              </a:rPr>
              <a:t> – Controls how much error is allowed.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 </a:t>
            </a:r>
            <a:r>
              <a:rPr lang="en-US" b="1">
                <a:ea typeface="+mn-lt"/>
                <a:cs typeface="+mn-lt"/>
              </a:rPr>
              <a:t>ε (Epsilon Tube Width)</a:t>
            </a:r>
            <a:r>
              <a:rPr lang="en-US">
                <a:ea typeface="+mn-lt"/>
                <a:cs typeface="+mn-lt"/>
              </a:rPr>
              <a:t> – Defines the margin within which small errors are ignored.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 </a:t>
            </a:r>
            <a:r>
              <a:rPr lang="en-US" b="1">
                <a:ea typeface="+mn-lt"/>
                <a:cs typeface="+mn-lt"/>
              </a:rPr>
              <a:t>γ (Gamma in RBF Kernel)</a:t>
            </a:r>
            <a:r>
              <a:rPr lang="en-US">
                <a:ea typeface="+mn-lt"/>
                <a:cs typeface="+mn-lt"/>
              </a:rPr>
              <a:t> – Determines the influence of individual data points.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🔹 MATLAB’s </a:t>
            </a:r>
            <a:r>
              <a:rPr lang="en-US">
                <a:latin typeface="Consolas"/>
                <a:ea typeface="Calibri" panose="020F0502020204030204"/>
                <a:cs typeface="Calibri" panose="020F0502020204030204"/>
              </a:rPr>
              <a:t>fitrsvm</a:t>
            </a:r>
            <a:r>
              <a:rPr lang="en-US">
                <a:ea typeface="+mn-lt"/>
                <a:cs typeface="+mn-lt"/>
              </a:rPr>
              <a:t> function automatically optimizes these parameters.</a:t>
            </a:r>
          </a:p>
          <a:p>
            <a:r>
              <a:rPr lang="en-US" sz="2400" b="1"/>
              <a:t>Model Prediction &amp; Performance Evaluation</a:t>
            </a: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trained </a:t>
            </a:r>
            <a:r>
              <a:rPr lang="en-US" b="1">
                <a:ea typeface="+mn-lt"/>
                <a:cs typeface="+mn-lt"/>
              </a:rPr>
              <a:t>SVR model</a:t>
            </a:r>
            <a:r>
              <a:rPr lang="en-US">
                <a:ea typeface="+mn-lt"/>
                <a:cs typeface="+mn-lt"/>
              </a:rPr>
              <a:t> predicts load demand on test data.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Performance Metrics: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  Mean Squared Error (MSE)</a:t>
            </a:r>
            <a:r>
              <a:rPr lang="en-US">
                <a:ea typeface="+mn-lt"/>
                <a:cs typeface="+mn-lt"/>
              </a:rPr>
              <a:t> – Measures average squared difference between actual and predicted values.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  </a:t>
            </a:r>
            <a:r>
              <a:rPr lang="en-US" b="1">
                <a:ea typeface="+mn-lt"/>
                <a:cs typeface="+mn-lt"/>
              </a:rPr>
              <a:t>Mean Absolute Error (MAE)</a:t>
            </a:r>
            <a:r>
              <a:rPr lang="en-US">
                <a:ea typeface="+mn-lt"/>
                <a:cs typeface="+mn-lt"/>
              </a:rPr>
              <a:t> – Measures how much predictions deviate from actual values.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  </a:t>
            </a:r>
            <a:r>
              <a:rPr lang="en-US" b="1">
                <a:ea typeface="+mn-lt"/>
                <a:cs typeface="+mn-lt"/>
              </a:rPr>
              <a:t>R-Squared (R²)</a:t>
            </a:r>
            <a:r>
              <a:rPr lang="en-US">
                <a:ea typeface="+mn-lt"/>
                <a:cs typeface="+mn-lt"/>
              </a:rPr>
              <a:t> – Measures how well the model explains variation in demand.</a:t>
            </a:r>
            <a:endParaRPr lang="en-US"/>
          </a:p>
          <a:p>
            <a:br>
              <a:rPr lang="en-US"/>
            </a:br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839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34C2C-2F52-E46C-6290-3142C87DF4CF}"/>
              </a:ext>
            </a:extLst>
          </p:cNvPr>
          <p:cNvSpPr txBox="1"/>
          <p:nvPr/>
        </p:nvSpPr>
        <p:spPr>
          <a:xfrm>
            <a:off x="442523" y="543353"/>
            <a:ext cx="36081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 Rounded MT Bold"/>
                <a:ea typeface="Calibri"/>
                <a:cs typeface="Calibri"/>
              </a:rPr>
              <a:t>Results(At present):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467AB-3635-1C3E-80A5-A54C06AC05B9}"/>
              </a:ext>
            </a:extLst>
          </p:cNvPr>
          <p:cNvSpPr txBox="1"/>
          <p:nvPr/>
        </p:nvSpPr>
        <p:spPr>
          <a:xfrm rot="-10800000" flipV="1">
            <a:off x="457201" y="1467350"/>
            <a:ext cx="6474941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First Graph: Load Demand Distribution (Histogram)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Plots how often different </a:t>
            </a:r>
            <a:r>
              <a:rPr lang="en-US" sz="2400" b="1">
                <a:ea typeface="+mn-lt"/>
                <a:cs typeface="+mn-lt"/>
              </a:rPr>
              <a:t>Load Demand (MWh) values</a:t>
            </a:r>
            <a:r>
              <a:rPr lang="en-US" sz="2400">
                <a:ea typeface="+mn-lt"/>
                <a:cs typeface="+mn-lt"/>
              </a:rPr>
              <a:t> appear in the dataset.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+mn-lt"/>
                <a:cs typeface="Arial"/>
              </a:rPr>
              <a:t>X-axis → Load Demand (MWh), Y-axis → Frequency (how many times it occurs).</a:t>
            </a:r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Second Graph: Feature Variance (Bar Chart)</a:t>
            </a: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Plots the </a:t>
            </a:r>
            <a:r>
              <a:rPr lang="en-US" sz="2400" b="1">
                <a:ea typeface="+mn-lt"/>
                <a:cs typeface="+mn-lt"/>
              </a:rPr>
              <a:t>variance</a:t>
            </a:r>
            <a:r>
              <a:rPr lang="en-US" sz="2400">
                <a:ea typeface="+mn-lt"/>
                <a:cs typeface="+mn-lt"/>
              </a:rPr>
              <a:t> (spread) of each feature in the dataset.</a:t>
            </a:r>
          </a:p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X-axis → Features (e.g., Temperature, Humidity), Y-axis → How much the values change.</a:t>
            </a:r>
            <a:endParaRPr lang="en-US">
              <a:ea typeface="+mn-lt"/>
              <a:cs typeface="+mn-lt"/>
            </a:endParaRPr>
          </a:p>
          <a:p>
            <a:br>
              <a:rPr lang="en-US" sz="2400" b="1">
                <a:ea typeface="+mn-lt"/>
                <a:cs typeface="+mn-lt"/>
              </a:rPr>
            </a:br>
            <a:r>
              <a:rPr lang="en-US" sz="2400" b="1">
                <a:ea typeface="+mn-lt"/>
                <a:cs typeface="+mn-lt"/>
              </a:rPr>
              <a:t> </a:t>
            </a:r>
          </a:p>
          <a:p>
            <a:endParaRPr lang="en-US" sz="2400" b="1">
              <a:ea typeface="Calibri"/>
              <a:cs typeface="Calibri"/>
            </a:endParaRPr>
          </a:p>
          <a:p>
            <a:endParaRPr lang="en-US" sz="2400" b="1">
              <a:ea typeface="Calibri"/>
              <a:cs typeface="Calibri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24BE5F04-71D0-BA5C-184B-D87FF078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573" y="0"/>
            <a:ext cx="708323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16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2</cp:revision>
  <dcterms:created xsi:type="dcterms:W3CDTF">2025-02-03T16:03:21Z</dcterms:created>
  <dcterms:modified xsi:type="dcterms:W3CDTF">2025-03-12T07:06:14Z</dcterms:modified>
</cp:coreProperties>
</file>